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213" autoAdjust="0"/>
  </p:normalViewPr>
  <p:slideViewPr>
    <p:cSldViewPr snapToGrid="0" snapToObjects="1">
      <p:cViewPr varScale="1">
        <p:scale>
          <a:sx n="82" d="100"/>
          <a:sy n="82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10T16:05:18.89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0 100 24575,'0'-3'0,"0"0"0,0 0 0,1 0 0,-1 0 0,1 0 0,0 0 0,-1 0 0,1 0 0,1 0 0,-1 0 0,0 0 0,1 0 0,-1 1 0,1-1 0,0 0 0,0 1 0,0 0 0,0-1 0,0 1 0,1 0 0,-1 0 0,0 0 0,1 1 0,0-1 0,-1 1 0,5-3 0,-5 4 0,1-1 0,-1 1 0,0 0 0,0-1 0,0 1 0,1 0 0,-1 1 0,0-1 0,0 0 0,1 0 0,-1 1 0,0-1 0,0 1 0,0 0 0,0 0 0,0 0 0,0 0 0,0 0 0,0 0 0,0 0 0,0 1 0,-1-1 0,1 1 0,0-1 0,-1 1 0,0 0 0,1-1 0,-1 1 0,0 0 0,0 0 0,0 0 0,0 0 0,0 0 0,0 0 0,0 0 0,0 4 0,-1-5 0,1 0 0,-1-1 0,0 1 0,1-1 0,-1 1 0,1 0 0,-1-1 0,1 1 0,-1-1 0,1 1 0,-1-1 0,1 0 0,-1 1 0,1-1 0,0 0 0,-1 1 0,1-1 0,0 0 0,-1 0 0,1 1 0,0-1 0,-1 0 0,1 0 0,0 0 0,0 0 0,-1 0 0,1 0 0,0 0 0,-1 0 0,1 0 0,0 0 0,-1 0 0,1-1 0,0 1 0,-1 0 0,1 0 0,0-1 0,-1 1 0,1-1 0,0 1 0,-1 0 0,1-1 0,-1 1 0,1-1 0,0 0 0,40-33 0,-17 14 0,-22 19 0,-1 0 0,1 0 0,0 0 0,-1 0 0,1 0 0,0 0 0,0 1 0,-1-1 0,1 1 0,0 0 0,0-1 0,0 1 0,0 0 0,0 0 0,-1 0 0,1 0 0,0 0 0,0 1 0,0-1 0,0 1 0,-1-1 0,1 1 0,0-1 0,3 3 0,-2 0 0,0 0 0,1 0 0,-1 1 0,-1-1 0,1 1 0,0 0 0,-1 0 0,2 4 0,7 10 0,-11-17 0,1-1 0,0 1 0,-1 0 0,1-1 0,-1 1 0,1-1 0,0 1 0,0-1 0,-1 1 0,1-1 0,0 1 0,0-1 0,-1 0 0,1 1 0,0-1 0,0 0 0,0 0 0,0 0 0,0 0 0,-1 0 0,1 0 0,0 0 0,0 0 0,0 0 0,0 0 0,0 0 0,-1 0 0,1 0 0,0-1 0,0 1 0,0 0 0,0-1 0,-1 1 0,1-1 0,0 1 0,-1-1 0,1 1 0,1-2 0,34-31 0,-14 12 0,-20 20 0,0 0 0,0 0 0,0 0 0,0 0 0,0 0 0,0 0 0,0 0 0,0 1 0,0-1 0,0 1 0,0 0 0,1 0 0,-1-1 0,0 1 0,0 1 0,0-1 0,1 0 0,-1 0 0,0 1 0,0 0 0,0-1 0,0 1 0,0 0 0,0 0 0,3 1 0,0 2 0,0 0 0,0 0 0,0 0 0,-1 1 0,1-1 0,-1 1 0,4 6 0,-7-11 0,0 1 0,-1 0 0,1-1 0,0 1 0,0-1 0,0 0 0,0 1 0,0-1 0,-1 0 0,1 0 0,0 1 0,0-1 0,0 0 0,0 0 0,0 0 0,0 0 0,0 0 0,0 0 0,0 0 0,0 0 0,0-1 0,0 1 0,0 0 0,-1-1 0,1 1 0,0 0 0,0-1 0,0 1 0,0-1 0,-1 1 0,1-1 0,0 0 0,-1 1 0,2-2 0,33-29 0,-24 21 0,-10 9 0,-1 0 0,1 1 0,-1-1 0,1 0 0,0 1 0,0-1 0,-1 1 0,1-1 0,0 1 0,0 0 0,-1-1 0,1 1 0,0 0 0,0-1 0,0 1 0,-1 0 0,1 0 0,0 0 0,0 0 0,0 0 0,0 0 0,0 0 0,0 0 0,-1 0 0,1 0 0,0 0 0,0 0 0,0 1 0,0-1 0,-1 0 0,1 1 0,1 0 0,13 24 0,1 1 0,-15-26 0,0 1 0,0-1 0,0 0 0,0 0 0,0 1 0,0-1 0,0 0 0,0 0 0,0 0 0,0 0 0,0 0 0,0 0 0,0 0 0,0 0 0,0 0 0,0-1 0,0 1 0,0 0 0,0-1 0,0 1 0,0-1 0,0 1 0,0-1 0,0 1 0,-1-1 0,1 0 0,0 1 0,0-1 0,-1 0 0,2-1 0,2-1 0,46-35 0,-47 36 0,-1 1 0,0 0 0,0-1 0,1 1 0,-1 0 0,1 0 0,-1 1 0,1-1 0,-1 0 0,1 1 0,-1 0 0,1-1 0,-1 1 0,1 0 0,0 0 0,-1 1 0,1-1 0,-1 1 0,1-1 0,-1 1 0,4 1 0,-3 0 0,-1 0 0,0-1 0,0 2 0,0-1 0,-1 0 0,1 0 0,0 1 0,-1-1 0,1 1 0,-1-1 0,2 5 0,13 17 0,-15-24 0,0 0 0,0 1 0,0-1 0,0 0 0,0 0 0,0 0 0,0 0 0,0 0 0,0 0 0,0 0 0,0 0 0,0 0 0,0 0 0,0-1 0,0 1 0,0 0 0,0-1 0,0 1 0,0-1 0,0 1 0,0-1 0,0 0 0,0 1 0,-1-1 0,1 0 0,0 1 0,0-1 0,0-1 0,15-14 0,-13 13 0,0 0 0,-1 1 0,1-1 0,0 0 0,1 1 0,-1 0 0,0 0 0,7-4 0,-8 6 0,-1 0 0,0 0 0,1 0 0,-1 0 0,0 1 0,1-1 0,-1 0 0,0 1 0,1-1 0,-1 0 0,0 1 0,0 0 0,0-1 0,1 1 0,-1 0 0,0-1 0,0 1 0,0 0 0,0 0 0,0 0 0,0 0 0,0 0 0,-1 0 0,1 0 0,0 0 0,-1 0 0,1 1 0,0-1 0,-1 0 0,1 0 0,-1 3 0,1-2 0,0-1 0,-1 1 0,1 0 0,0-1 0,0 1 0,-1 0 0,1-1 0,1 1 0,-1-1 0,0 1 0,0-1 0,0 0 0,1 0 0,-1 1 0,1-1 0,-1 0 0,1 0 0,-1 0 0,4 1 0,-2-3 0,0 0 0,-1 1 0,1-1 0,-1-1 0,1 1 0,-1 0 0,1-1 0,-1 1 0,0-1 0,0 1 0,1-1 0,2-4 0,-3 4 0,-1 1 0,0-1 0,1 1 0,-1-1 0,1 1 0,0 0 0,-1 0 0,1 0 0,0 0 0,0 0 0,-1 0 0,1 0 0,0 1 0,0-1 0,0 1 0,0-1 0,0 1 0,0 0 0,0 0 0,0 0 0,0 0 0,4 0 0,-3 3 0,1-1 0,-1 0 0,0 1 0,0 0 0,0 0 0,-1 0 0,1 0 0,-1 0 0,1 0 0,1 5 0,-3-7 0,-1 0 0,1-1 0,-1 1 0,1 0 0,-1 0 0,1 0 0,0-1 0,-1 1 0,1 0 0,0-1 0,0 1 0,-1-1 0,1 1 0,0-1 0,0 1 0,0-1 0,0 1 0,0-1 0,0 0 0,0 0 0,0 1 0,0-1 0,0 0 0,0 0 0,0 0 0,0 0 0,0 0 0,0 0 0,-1 0 0,1 0 0,0-1 0,0 1 0,2-1 0,25-22 0,-7 5 0,-20 18 0,-1 0 0,0-1 0,1 1 0,-1 0 0,1 0 0,-1 0 0,0 0 0,1 0 0,-1-1 0,1 1 0,-1 0 0,1 0 0,-1 0 0,1 0 0,-1 0 0,0 1 0,1-1 0,-1 0 0,1 0 0,-1 0 0,1 0 0,-1 0 0,0 1 0,1-1 0,-1 0 0,1 0 0,-1 1 0,0-1 0,1 0 0,-1 0 0,0 1 0,1-1 0,-1 1 0,7 17 0,1 1 0,-8-19 0,1 1 0,-1-1 0,0 1 0,1-1 0,-1 0 0,1 1 0,-1-1 0,1 0 0,-1 0 0,1 0 0,-1 1 0,1-1 0,-1 0 0,1 0 0,-1 0 0,1 0 0,-1 0 0,1 0 0,-1 0 0,1 0 0,-1 0 0,1 0 0,0 0 0,-1 0 0,1 0 0,-1 0 0,1-1 0,-1 1 0,1 0 0,-1 0 0,1-1 0,-1 1 0,1-1 0,27-24 0,-1 3 0,-25 22 0,-1-1 0,0 1 0,0 0 0,0 0 0,0 0 0,1 0 0,-1 0 0,0 0 0,0 0 0,0 1 0,0-1 0,0 0 0,1 1 0,-1-1 0,0 0 0,0 1 0,0 0 0,0-1 0,0 1 0,0 0 0,0-1 0,0 1 0,-1 0 0,1 0 0,0 0 0,0 0 0,-1-1 0,2 3 0,-1-1 0,0-1 0,0 1 0,1-1 0,-1 0 0,0 0 0,0 1 0,1-1 0,-1 0 0,1 0 0,-1 0 0,1-1 0,-1 1 0,1 0 0,0-1 0,-1 1 0,1-1 0,0 1 0,-1-1 0,1 0 0,0 1 0,0-1 0,-1 0 0,1 0 0,0 0 0,0-1 0,-1 1 0,3-1 0,2-1 0,0-1 0,1 0 0,-1 0 0,-1-1 0,11-8 0,-12 10 0,-3 1 0,0 0 0,-1 0 0,1 0 0,0 0 0,0 0 0,0 1 0,0-1 0,0 0 0,0 1 0,0-1 0,0 1 0,0-1 0,0 1 0,0-1 0,0 1 0,0 0 0,0 0 0,1-1 0,-1 1 0,0 0 0,0 0 0,0 0 0,0 0 0,1 1 0,-1-1 0,0 0 0,0 0 0,0 1 0,0-1 0,0 0 0,0 1 0,0-1 0,0 1 0,0 0 0,0-1 0,0 1 0,0 0 0,0-1 0,0 1 0,0 0 0,-1 0 0,1 0 0,0 0 0,0 0 0,-1 0 0,1 0 0,-1 0 0,1 0 0,-1 0 0,0 0 0,1 2 0,16 19 0,-16-21 0,0-1 0,0 1 0,0-1 0,0 0 0,0 1 0,0-1 0,0 0 0,0 0 0,-1 1 0,1-1 0,0 0 0,0 0 0,0 0 0,0 0 0,0 0 0,0-1 0,0 1 0,0 0 0,0 0 0,0-1 0,0 1 0,0 0 0,0-1 0,0 1 0,0-1 0,-1 1 0,2-2 0,27-22 0,-2 2 0,-25 22 0,0 0 0,-1 0 0,1 0 0,0 0 0,-1 0 0,1 1 0,0-1 0,-1 0 0,1 1 0,0 0 0,-1-1 0,1 1 0,-1 0 0,1 0 0,-1 0 0,0 0 0,1 0 0,-1 0 0,0 0 0,0 0 0,1 0 0,-1 1 0,0-1 0,0 0 0,0 1 0,-1-1 0,1 1 0,0-1 0,-1 1 0,1 0 0,0-1 0,-1 1 0,1 1 0,0 0 0,0 0 0,0-1 0,0 1 0,1-1 0,-1 1 0,1-1 0,0 0 0,0 0 0,3 4 0,-4-6 0,1 1 0,-1-1 0,0 1 0,1-1 0,-1 0 0,0 0 0,0 0 0,1 0 0,-1 0 0,0 0 0,1 0 0,-1 0 0,0 0 0,1 0 0,-1-1 0,0 1 0,0-1 0,1 1 0,-1-1 0,0 1 0,0-1 0,0 0 0,0 1 0,0-1 0,0 0 0,0 0 0,2-1 0,14-14 0,-15 14 0,0 0 0,0 0 0,0 0 0,1 0 0,-1 1 0,0-1 0,1 1 0,-1-1 0,5-1 0,-5 3 0,-1 0 0,0 0 0,1 1 0,-1-1 0,0 0 0,0 0 0,1 1 0,-1-1 0,0 1 0,0-1 0,1 1 0,-1 0 0,0-1 0,0 1 0,0 0 0,0 0 0,0 0 0,0 0 0,0-1 0,0 1 0,-1 1 0,1-1 0,0 0 0,-1 0 0,1 0 0,0 2 0,0-2 0,0 1 0,-1-1 0,1 0 0,0 1 0,0-1 0,0 0 0,0 1 0,1-1 0,-1 0 0,0 0 0,0 0 0,1 0 0,-1 0 0,1 0 0,-1-1 0,1 1 0,-1 0 0,1-1 0,-1 1 0,1-1 0,-1 1 0,1-1 0,0 0 0,-1 0 0,1 0 0,0 0 0,2 0 0,1-2 0,-1 1 0,0-1 0,1-1 0,-1 1 0,0 0 0,-1-1 0,8-6 0,-9 6 0,0 1 0,1 0 0,-1 0 0,1 0 0,-1 0 0,1 0 0,0 1 0,0-1 0,0 1 0,0 0 0,0 0 0,0 0 0,0 0 0,0 0 0,0 0 0,7 1 0,-9 1 0,0-1 0,1 1 0,-1 1 0,0-1 0,1 0 0,-1 0 0,0 0 0,0 1 0,0-1 0,0 0 0,0 1 0,-1-1 0,1 1 0,0-1 0,-1 1 0,1 0 0,-1-1 0,1 1 0,-1 0 0,0-1 0,0 3 0,9 19 0,-8-23 0,0 0 0,0 0 0,-1 0 0,1 0 0,0 0 0,0 0 0,0 0 0,-1 0 0,1 0 0,0 0 0,0 0 0,0-1 0,-1 1 0,1 0 0,0-1 0,-1 1 0,1 0 0,0-1 0,-1 1 0,1-1 0,0 1 0,-1-1 0,1 1 0,-1-1 0,1 0 0,-1 1 0,1-1 0,-1 0 0,1 1 0,-1-1 0,0 0 0,1-1 0,8-10-83,-7 9-3,-1 0 1,1 0-1,0 1 1,0-1-1,0 1 1,0-1-1,0 1 1,0 0 0,1 0-1,-1 0 1,1 0-1,0 1 1,-1-1-1,5-1 1,1 2-6741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10T16:05:32.01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24575,'3'5'0,"0"-1"0,-1 1 0,2-1 0,-1 0 0,0 0 0,1 0 0,0-1 0,0 1 0,0-1 0,0 0 0,7 4 0,1 3 0,-11-9 0,0-1 0,0 1 0,0 0 0,0 0 0,0 0 0,0 0 0,0-1 0,0 1 0,0 0 0,0-1 0,1 1 0,-1-1 0,0 1 0,0-1 0,1 0 0,-1 0 0,0 1 0,0-1 0,1 0 0,-1 0 0,0 0 0,0 0 0,1 0 0,-1-1 0,0 1 0,1 0 0,-1-1 0,2 0 0,-1-1 0,1 0 0,0-1 0,0 1 0,-1-1 0,1 0 0,-1 0 0,0 0 0,2-4 0,13-16 0,-16 22 0,0-1 0,0 1 0,0 0 0,0 0 0,0 0 0,0 0 0,0 0 0,0 0 0,0 1 0,0-1 0,1 0 0,-1 0 0,0 1 0,1-1 0,-1 1 0,0-1 0,1 1 0,-1 0 0,1-1 0,-1 1 0,0 0 0,1 0 0,-1 0 0,1 0 0,-1 0 0,1 1 0,-1-1 0,0 0 0,1 0 0,-1 1 0,0-1 0,3 2 0,1 2 0,-1-1 0,0 1 0,0 0 0,0 1 0,0-1 0,6 9 0,-9-9 0,1-1 0,0-1 0,0 1 0,1 0 0,-1 0 0,0-1 0,1 1 0,0-1 0,-1 0 0,1 0 0,0 0 0,5 2 0,-6-4 0,0 0 0,1-1 0,-1 1 0,0-1 0,1 0 0,-1 0 0,0 0 0,0 0 0,0 0 0,0 0 0,0 0 0,0-1 0,0 1 0,0-1 0,0 1 0,0-1 0,-1 0 0,1 0 0,-1 0 0,1 0 0,-1 0 0,0 0 0,2-4 0,-2 4 0,0-1 0,1 1 0,0-1 0,-1 1 0,1 0 0,0 0 0,0 0 0,0 0 0,1 0 0,-1 0 0,0 0 0,1 1 0,-1-1 0,5-1 0,-4 3 0,-1 1 0,0-1 0,0 1 0,0-1 0,0 1 0,0 0 0,0 0 0,0 0 0,0 0 0,0 0 0,0 0 0,-1 1 0,1-1 0,0 1 0,1 1 0,-1-1 0,1 0 0,-1 0 0,1 0 0,0 0 0,-1 0 0,1-1 0,0 1 0,0-1 0,5 2 0,-5-3 0,0 0 0,0 0 0,0 0 0,0 0 0,0 0 0,0-1 0,0 0 0,0 1 0,0-1 0,0 0 0,0-1 0,0 1 0,-1 0 0,1-1 0,0 0 0,-1 1 0,1-1 0,4-4 0,-4 3 0,0 0 0,0 1 0,1-1 0,-1 1 0,1 0 0,-1 0 0,1 1 0,0-1 0,7-1 0,-9 3 0,-1 0 0,1 1 0,0-1 0,-1 0 0,1 1 0,-1-1 0,1 1 0,0 0 0,-1-1 0,1 1 0,-1 0 0,0 0 0,1 0 0,-1 0 0,0 0 0,1 0 0,-1 0 0,0 1 0,0-1 0,1 2 0,0-1 0,-1 0 0,0-1 0,1 1 0,0-1 0,0 1 0,-1-1 0,1 1 0,0-1 0,0 0 0,0 0 0,0 0 0,0 0 0,0 0 0,1-1 0,2 2 0,-1-2 0,-1 0 0,1 0 0,-1-1 0,1 1 0,-1-1 0,1 0 0,-1 0 0,0 0 0,1 0 0,-1 0 0,0-1 0,0 0 0,0 1 0,0-1 0,3-3 0,3-1 0,-7 5 0,-1 1 0,1 0 0,-1 0 0,1 0 0,-1-1 0,1 1 0,-1 1 0,1-1 0,-1 0 0,1 0 0,-1 1 0,1-1 0,-1 0 0,1 1 0,-1 0 0,1-1 0,-1 1 0,0 0 0,0 0 0,1-1 0,-1 1 0,0 0 0,0 0 0,0 1 0,0-1 0,1 1 0,0 0 0,0 0 0,0 0 0,1 0 0,-1-1 0,0 1 0,1-1 0,-1 0 0,1 0 0,-1 0 0,1 0 0,0 0 0,3 1 0,-4-2-76,0-1 1,1 1-1,-1 0 0,1-1 0,-1 1 0,0-1 0,0 1 0,1-1 1,-1 0-1,0 0 0,0 0 0,0 0 0,0-1 0,0 1 1,0-1-1,0 1 0,2-3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F0035-4DCD-4195-8769-16E28905BE53}" type="datetimeFigureOut">
              <a:rPr lang="fr-CA" smtClean="0"/>
              <a:t>2026-07-13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6CC75-3AFA-4B42-AC9D-81A69330713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3017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T</a:t>
            </a:r>
            <a:r>
              <a:rPr lang="en-US" dirty="0"/>
              <a:t>his session is about using Claude Code well and on purpose, not just poking at it and hoping.</a:t>
            </a:r>
          </a:p>
          <a:p>
            <a:endParaRPr lang="en-US" dirty="0"/>
          </a:p>
          <a:p>
            <a:r>
              <a:rPr lang="en-US" dirty="0"/>
              <a:t>By the end you'll know what it is, how to talk to it,  how to run it, and how not to make a mess.</a:t>
            </a: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91236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fr-CA" dirty="0" err="1"/>
              <a:t>Agentic</a:t>
            </a:r>
            <a:r>
              <a:rPr lang="fr-CA" dirty="0"/>
              <a:t>: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reads</a:t>
            </a:r>
            <a:r>
              <a:rPr lang="fr-CA" dirty="0"/>
              <a:t> </a:t>
            </a:r>
            <a:r>
              <a:rPr lang="fr-CA" dirty="0" err="1"/>
              <a:t>your</a:t>
            </a:r>
            <a:r>
              <a:rPr lang="fr-CA" dirty="0"/>
              <a:t> </a:t>
            </a:r>
            <a:r>
              <a:rPr lang="fr-CA" dirty="0" err="1"/>
              <a:t>stuff</a:t>
            </a:r>
            <a:r>
              <a:rPr lang="fr-CA" dirty="0"/>
              <a:t>, </a:t>
            </a:r>
            <a:r>
              <a:rPr lang="fr-CA" dirty="0" err="1"/>
              <a:t>writes</a:t>
            </a:r>
            <a:r>
              <a:rPr lang="fr-CA" dirty="0"/>
              <a:t> to </a:t>
            </a:r>
            <a:r>
              <a:rPr lang="fr-CA" dirty="0" err="1"/>
              <a:t>your</a:t>
            </a:r>
            <a:r>
              <a:rPr lang="fr-CA" dirty="0"/>
              <a:t> </a:t>
            </a:r>
            <a:r>
              <a:rPr lang="fr-CA" dirty="0" err="1"/>
              <a:t>stuff</a:t>
            </a:r>
            <a:r>
              <a:rPr lang="fr-CA" dirty="0"/>
              <a:t>, and </a:t>
            </a:r>
            <a:r>
              <a:rPr lang="fr-CA" dirty="0" err="1"/>
              <a:t>acts</a:t>
            </a:r>
            <a:r>
              <a:rPr lang="fr-CA" dirty="0"/>
              <a:t> end to end.</a:t>
            </a:r>
          </a:p>
          <a:p>
            <a:pPr marL="228600" indent="-228600">
              <a:buAutoNum type="arabicPeriod"/>
            </a:pPr>
            <a:r>
              <a:rPr lang="fr-CA" dirty="0"/>
              <a:t>Permission control: YOU </a:t>
            </a:r>
            <a:r>
              <a:rPr lang="fr-CA" dirty="0" err="1"/>
              <a:t>decide</a:t>
            </a:r>
            <a:r>
              <a:rPr lang="fr-CA" dirty="0"/>
              <a:t> how </a:t>
            </a:r>
            <a:r>
              <a:rPr lang="fr-CA" dirty="0" err="1"/>
              <a:t>much</a:t>
            </a:r>
            <a:r>
              <a:rPr lang="fr-CA" dirty="0"/>
              <a:t> </a:t>
            </a:r>
            <a:r>
              <a:rPr lang="fr-CA" dirty="0" err="1"/>
              <a:t>freedom</a:t>
            </a:r>
            <a:r>
              <a:rPr lang="fr-CA" dirty="0"/>
              <a:t> Claude has </a:t>
            </a:r>
            <a:r>
              <a:rPr lang="fr-CA" dirty="0" err="1"/>
              <a:t>earned</a:t>
            </a:r>
            <a:r>
              <a:rPr lang="fr-CA" dirty="0"/>
              <a:t> </a:t>
            </a:r>
            <a:r>
              <a:rPr lang="fr-CA" dirty="0" err="1"/>
              <a:t>this</a:t>
            </a:r>
            <a:r>
              <a:rPr lang="fr-CA" dirty="0"/>
              <a:t> session.</a:t>
            </a:r>
          </a:p>
          <a:p>
            <a:pPr marL="228600" indent="-228600">
              <a:buAutoNum type="arabicPeriod"/>
            </a:pPr>
            <a:r>
              <a:rPr lang="fr-CA" dirty="0"/>
              <a:t>Memory: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remembers</a:t>
            </a:r>
            <a:r>
              <a:rPr lang="fr-CA" dirty="0"/>
              <a:t> </a:t>
            </a:r>
            <a:r>
              <a:rPr lang="fr-CA" dirty="0" err="1"/>
              <a:t>your</a:t>
            </a:r>
            <a:r>
              <a:rPr lang="fr-CA" dirty="0"/>
              <a:t> </a:t>
            </a:r>
            <a:r>
              <a:rPr lang="fr-CA" dirty="0" err="1"/>
              <a:t>project</a:t>
            </a:r>
            <a:r>
              <a:rPr lang="fr-CA" dirty="0"/>
              <a:t> </a:t>
            </a:r>
            <a:r>
              <a:rPr lang="fr-CA" dirty="0" err="1"/>
              <a:t>so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stop </a:t>
            </a:r>
            <a:r>
              <a:rPr lang="fr-CA" dirty="0" err="1"/>
              <a:t>repeating</a:t>
            </a:r>
            <a:r>
              <a:rPr lang="fr-CA" dirty="0"/>
              <a:t> </a:t>
            </a:r>
            <a:r>
              <a:rPr lang="fr-CA" dirty="0" err="1"/>
              <a:t>yourself</a:t>
            </a:r>
            <a:r>
              <a:rPr lang="fr-CA" dirty="0"/>
              <a:t>.</a:t>
            </a:r>
          </a:p>
          <a:p>
            <a:pPr marL="228600" indent="-228600">
              <a:buAutoNum type="arabicPeriod"/>
            </a:pPr>
            <a:endParaRPr lang="fr-CA" dirty="0"/>
          </a:p>
          <a:p>
            <a:pPr marL="0" indent="0">
              <a:buNone/>
            </a:pPr>
            <a:r>
              <a:rPr lang="fr-CA" dirty="0" err="1"/>
              <a:t>Let’s</a:t>
            </a:r>
            <a:r>
              <a:rPr lang="fr-CA" dirty="0"/>
              <a:t> </a:t>
            </a:r>
            <a:r>
              <a:rPr lang="fr-CA" dirty="0" err="1"/>
              <a:t>take</a:t>
            </a:r>
            <a:r>
              <a:rPr lang="fr-CA" dirty="0"/>
              <a:t> </a:t>
            </a:r>
            <a:r>
              <a:rPr lang="fr-CA" dirty="0" err="1"/>
              <a:t>those</a:t>
            </a:r>
            <a:r>
              <a:rPr lang="fr-CA" dirty="0"/>
              <a:t> last </a:t>
            </a:r>
            <a:r>
              <a:rPr lang="fr-CA" dirty="0" err="1"/>
              <a:t>two</a:t>
            </a:r>
            <a:r>
              <a:rPr lang="fr-CA" dirty="0"/>
              <a:t> one at a time, </a:t>
            </a:r>
            <a:r>
              <a:rPr lang="fr-CA" dirty="0" err="1"/>
              <a:t>starting</a:t>
            </a:r>
            <a:r>
              <a:rPr lang="fr-CA" dirty="0"/>
              <a:t> by how </a:t>
            </a:r>
            <a:r>
              <a:rPr lang="fr-CA" dirty="0" err="1"/>
              <a:t>much</a:t>
            </a:r>
            <a:r>
              <a:rPr lang="fr-CA" dirty="0"/>
              <a:t> </a:t>
            </a:r>
            <a:r>
              <a:rPr lang="fr-CA" dirty="0" err="1"/>
              <a:t>rope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hand </a:t>
            </a:r>
            <a:r>
              <a:rPr lang="fr-CA" dirty="0" err="1"/>
              <a:t>it</a:t>
            </a:r>
            <a:r>
              <a:rPr lang="fr-CA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10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20039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CA" dirty="0"/>
              <a:t>Plan: </a:t>
            </a:r>
            <a:r>
              <a:rPr lang="fr-CA" dirty="0" err="1"/>
              <a:t>read-only</a:t>
            </a:r>
            <a:r>
              <a:rPr lang="fr-CA" dirty="0"/>
              <a:t>, proposes but changes </a:t>
            </a:r>
            <a:r>
              <a:rPr lang="fr-CA" dirty="0" err="1"/>
              <a:t>nothing</a:t>
            </a:r>
            <a:r>
              <a:rPr lang="fr-CA" dirty="0"/>
              <a:t>. </a:t>
            </a:r>
            <a:r>
              <a:rPr lang="fr-CA" dirty="0" err="1"/>
              <a:t>That’s</a:t>
            </a:r>
            <a:r>
              <a:rPr lang="fr-CA" dirty="0"/>
              <a:t> </a:t>
            </a:r>
            <a:r>
              <a:rPr lang="fr-CA" dirty="0" err="1"/>
              <a:t>basically</a:t>
            </a:r>
            <a:r>
              <a:rPr lang="fr-CA" dirty="0"/>
              <a:t> Claude on the web, but </a:t>
            </a:r>
            <a:r>
              <a:rPr lang="fr-CA" dirty="0" err="1"/>
              <a:t>I’ll</a:t>
            </a:r>
            <a:r>
              <a:rPr lang="fr-CA" dirty="0"/>
              <a:t> </a:t>
            </a:r>
            <a:r>
              <a:rPr lang="fr-CA" dirty="0" err="1"/>
              <a:t>get</a:t>
            </a:r>
            <a:r>
              <a:rPr lang="fr-CA" dirty="0"/>
              <a:t> to </a:t>
            </a:r>
            <a:r>
              <a:rPr lang="fr-CA" dirty="0" err="1"/>
              <a:t>why</a:t>
            </a:r>
            <a:r>
              <a:rPr lang="fr-CA" dirty="0"/>
              <a:t>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is</a:t>
            </a:r>
            <a:r>
              <a:rPr lang="fr-CA" dirty="0"/>
              <a:t> </a:t>
            </a:r>
            <a:r>
              <a:rPr lang="fr-CA" dirty="0" err="1"/>
              <a:t>useful</a:t>
            </a:r>
            <a:r>
              <a:rPr lang="fr-CA" dirty="0"/>
              <a:t> </a:t>
            </a:r>
            <a:r>
              <a:rPr lang="fr-CA" dirty="0" err="1"/>
              <a:t>later</a:t>
            </a:r>
            <a:r>
              <a:rPr lang="fr-CA" dirty="0"/>
              <a:t>.</a:t>
            </a:r>
          </a:p>
          <a:p>
            <a:pPr marL="171450" indent="-171450">
              <a:buFontTx/>
              <a:buChar char="-"/>
            </a:pPr>
            <a:r>
              <a:rPr lang="fr-CA" dirty="0"/>
              <a:t>Manual </a:t>
            </a:r>
            <a:r>
              <a:rPr lang="fr-CA" dirty="0" err="1"/>
              <a:t>edits</a:t>
            </a:r>
            <a:r>
              <a:rPr lang="fr-CA" dirty="0"/>
              <a:t>: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asks</a:t>
            </a:r>
            <a:r>
              <a:rPr lang="fr-CA" dirty="0"/>
              <a:t> </a:t>
            </a:r>
            <a:r>
              <a:rPr lang="fr-CA" dirty="0" err="1"/>
              <a:t>before</a:t>
            </a:r>
            <a:r>
              <a:rPr lang="fr-CA" dirty="0"/>
              <a:t> </a:t>
            </a:r>
            <a:r>
              <a:rPr lang="fr-CA" dirty="0" err="1"/>
              <a:t>doing</a:t>
            </a:r>
            <a:r>
              <a:rPr lang="fr-CA" dirty="0"/>
              <a:t> </a:t>
            </a:r>
            <a:r>
              <a:rPr lang="fr-CA" dirty="0" err="1"/>
              <a:t>anything</a:t>
            </a:r>
            <a:r>
              <a:rPr lang="fr-CA" dirty="0"/>
              <a:t>, but </a:t>
            </a:r>
            <a:r>
              <a:rPr lang="fr-CA" dirty="0" err="1"/>
              <a:t>still</a:t>
            </a:r>
            <a:r>
              <a:rPr lang="fr-CA" dirty="0"/>
              <a:t> tries to </a:t>
            </a:r>
            <a:r>
              <a:rPr lang="fr-CA" dirty="0" err="1"/>
              <a:t>modify</a:t>
            </a:r>
            <a:r>
              <a:rPr lang="fr-CA" dirty="0"/>
              <a:t> the code and run </a:t>
            </a:r>
            <a:r>
              <a:rPr lang="fr-CA" dirty="0" err="1"/>
              <a:t>commands</a:t>
            </a:r>
            <a:r>
              <a:rPr lang="fr-CA" dirty="0"/>
              <a:t>.</a:t>
            </a:r>
          </a:p>
          <a:p>
            <a:pPr marL="171450" indent="-171450">
              <a:buFontTx/>
              <a:buChar char="-"/>
            </a:pPr>
            <a:r>
              <a:rPr lang="fr-CA" dirty="0" err="1"/>
              <a:t>Auto-accept</a:t>
            </a:r>
            <a:r>
              <a:rPr lang="fr-CA" dirty="0"/>
              <a:t> </a:t>
            </a:r>
            <a:r>
              <a:rPr lang="fr-CA" dirty="0" err="1"/>
              <a:t>edits</a:t>
            </a:r>
            <a:r>
              <a:rPr lang="fr-CA" dirty="0"/>
              <a:t>: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will</a:t>
            </a:r>
            <a:r>
              <a:rPr lang="fr-CA" dirty="0"/>
              <a:t> change files </a:t>
            </a:r>
            <a:r>
              <a:rPr lang="fr-CA" dirty="0" err="1"/>
              <a:t>without</a:t>
            </a:r>
            <a:r>
              <a:rPr lang="fr-CA" dirty="0"/>
              <a:t> </a:t>
            </a:r>
            <a:r>
              <a:rPr lang="fr-CA" dirty="0" err="1"/>
              <a:t>asking</a:t>
            </a:r>
            <a:r>
              <a:rPr lang="fr-CA" dirty="0"/>
              <a:t>, but </a:t>
            </a:r>
            <a:r>
              <a:rPr lang="fr-CA" dirty="0" err="1"/>
              <a:t>commands</a:t>
            </a:r>
            <a:r>
              <a:rPr lang="fr-CA" dirty="0"/>
              <a:t> </a:t>
            </a:r>
            <a:r>
              <a:rPr lang="fr-CA" dirty="0" err="1"/>
              <a:t>need</a:t>
            </a:r>
            <a:r>
              <a:rPr lang="fr-CA" dirty="0"/>
              <a:t> </a:t>
            </a:r>
            <a:r>
              <a:rPr lang="fr-CA" dirty="0" err="1"/>
              <a:t>approval</a:t>
            </a:r>
            <a:endParaRPr lang="fr-CA" dirty="0"/>
          </a:p>
          <a:p>
            <a:pPr marL="171450" indent="-171450">
              <a:buFontTx/>
              <a:buChar char="-"/>
            </a:pPr>
            <a:r>
              <a:rPr lang="fr-CA" dirty="0"/>
              <a:t>Full auto: runs </a:t>
            </a:r>
            <a:r>
              <a:rPr lang="fr-CA" dirty="0" err="1"/>
              <a:t>without</a:t>
            </a:r>
            <a:r>
              <a:rPr lang="fr-CA" dirty="0"/>
              <a:t> interruption </a:t>
            </a:r>
            <a:r>
              <a:rPr lang="fr-CA" dirty="0" err="1"/>
              <a:t>from</a:t>
            </a:r>
            <a:r>
              <a:rPr lang="fr-CA" dirty="0"/>
              <a:t> </a:t>
            </a:r>
            <a:r>
              <a:rPr lang="fr-CA" dirty="0" err="1"/>
              <a:t>beginning</a:t>
            </a:r>
            <a:r>
              <a:rPr lang="fr-CA" dirty="0"/>
              <a:t> to end of </a:t>
            </a:r>
            <a:r>
              <a:rPr lang="fr-CA" dirty="0" err="1"/>
              <a:t>its</a:t>
            </a:r>
            <a:r>
              <a:rPr lang="fr-CA" dirty="0"/>
              <a:t> </a:t>
            </a:r>
            <a:r>
              <a:rPr lang="fr-CA" dirty="0" err="1"/>
              <a:t>task</a:t>
            </a:r>
            <a:r>
              <a:rPr lang="fr-CA" dirty="0"/>
              <a:t>. Don’t </a:t>
            </a:r>
            <a:r>
              <a:rPr lang="fr-CA" dirty="0" err="1"/>
              <a:t>got</a:t>
            </a:r>
            <a:r>
              <a:rPr lang="fr-CA" dirty="0"/>
              <a:t> </a:t>
            </a:r>
            <a:r>
              <a:rPr lang="fr-CA" dirty="0" err="1"/>
              <a:t>too</a:t>
            </a:r>
            <a:r>
              <a:rPr lang="fr-CA" dirty="0"/>
              <a:t> </a:t>
            </a:r>
            <a:r>
              <a:rPr lang="fr-CA" dirty="0" err="1"/>
              <a:t>comfortable</a:t>
            </a:r>
            <a:r>
              <a:rPr lang="fr-CA" dirty="0"/>
              <a:t>, like an auto-</a:t>
            </a:r>
            <a:r>
              <a:rPr lang="fr-CA" dirty="0" err="1"/>
              <a:t>driving</a:t>
            </a:r>
            <a:r>
              <a:rPr lang="fr-CA" dirty="0"/>
              <a:t> car,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still</a:t>
            </a:r>
            <a:r>
              <a:rPr lang="fr-CA" dirty="0"/>
              <a:t> </a:t>
            </a:r>
            <a:r>
              <a:rPr lang="fr-CA" dirty="0" err="1"/>
              <a:t>need</a:t>
            </a:r>
            <a:r>
              <a:rPr lang="fr-CA" dirty="0"/>
              <a:t> to </a:t>
            </a:r>
            <a:r>
              <a:rPr lang="fr-CA" dirty="0" err="1"/>
              <a:t>keep</a:t>
            </a:r>
            <a:r>
              <a:rPr lang="fr-CA" dirty="0"/>
              <a:t> </a:t>
            </a:r>
            <a:r>
              <a:rPr lang="fr-CA" dirty="0" err="1"/>
              <a:t>your</a:t>
            </a:r>
            <a:r>
              <a:rPr lang="fr-CA" dirty="0"/>
              <a:t> hands on the </a:t>
            </a:r>
            <a:r>
              <a:rPr lang="fr-CA" dirty="0" err="1"/>
              <a:t>steering</a:t>
            </a:r>
            <a:r>
              <a:rPr lang="fr-CA" dirty="0"/>
              <a:t> </a:t>
            </a:r>
            <a:r>
              <a:rPr lang="fr-CA" dirty="0" err="1"/>
              <a:t>wheel</a:t>
            </a:r>
            <a:r>
              <a:rPr lang="fr-CA" dirty="0"/>
              <a:t>!</a:t>
            </a:r>
          </a:p>
          <a:p>
            <a:pPr marL="171450" indent="-171450">
              <a:buFontTx/>
              <a:buChar char="-"/>
            </a:pPr>
            <a:endParaRPr lang="fr-CA" dirty="0"/>
          </a:p>
          <a:p>
            <a:pPr marL="0" indent="0">
              <a:buFontTx/>
              <a:buNone/>
            </a:pPr>
            <a:r>
              <a:rPr lang="fr-CA" dirty="0"/>
              <a:t>Full auto mode </a:t>
            </a:r>
            <a:r>
              <a:rPr lang="fr-CA" dirty="0" err="1"/>
              <a:t>is</a:t>
            </a:r>
            <a:r>
              <a:rPr lang="fr-CA" dirty="0"/>
              <a:t> best to use on </a:t>
            </a:r>
            <a:r>
              <a:rPr lang="fr-CA" dirty="0" err="1"/>
              <a:t>throwaway</a:t>
            </a:r>
            <a:r>
              <a:rPr lang="fr-CA" dirty="0"/>
              <a:t> branches, </a:t>
            </a:r>
            <a:r>
              <a:rPr lang="fr-CA" dirty="0" err="1"/>
              <a:t>so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can trash </a:t>
            </a:r>
            <a:r>
              <a:rPr lang="fr-CA" dirty="0" err="1"/>
              <a:t>it</a:t>
            </a:r>
            <a:r>
              <a:rPr lang="fr-CA" dirty="0"/>
              <a:t> if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steers</a:t>
            </a:r>
            <a:r>
              <a:rPr lang="fr-CA" dirty="0"/>
              <a:t> </a:t>
            </a:r>
            <a:r>
              <a:rPr lang="fr-CA" dirty="0" err="1"/>
              <a:t>way</a:t>
            </a:r>
            <a:r>
              <a:rPr lang="fr-CA" dirty="0"/>
              <a:t> out of control. </a:t>
            </a:r>
            <a:r>
              <a:rPr lang="fr-CA" dirty="0" err="1"/>
              <a:t>Anything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do </a:t>
            </a:r>
            <a:r>
              <a:rPr lang="fr-CA" dirty="0" err="1"/>
              <a:t>should</a:t>
            </a:r>
            <a:r>
              <a:rPr lang="fr-CA" dirty="0"/>
              <a:t> </a:t>
            </a:r>
            <a:r>
              <a:rPr lang="fr-CA" dirty="0" err="1"/>
              <a:t>be</a:t>
            </a:r>
            <a:r>
              <a:rPr lang="fr-CA" dirty="0"/>
              <a:t> on a clean git state </a:t>
            </a:r>
            <a:r>
              <a:rPr lang="fr-CA" dirty="0" err="1"/>
              <a:t>so</a:t>
            </a:r>
            <a:r>
              <a:rPr lang="fr-CA" dirty="0"/>
              <a:t> </a:t>
            </a:r>
            <a:r>
              <a:rPr lang="fr-CA" dirty="0" err="1"/>
              <a:t>it’s</a:t>
            </a:r>
            <a:r>
              <a:rPr lang="fr-CA" dirty="0"/>
              <a:t> </a:t>
            </a:r>
            <a:r>
              <a:rPr lang="fr-CA" dirty="0" err="1"/>
              <a:t>easy</a:t>
            </a:r>
            <a:r>
              <a:rPr lang="fr-CA" dirty="0"/>
              <a:t> to </a:t>
            </a:r>
            <a:r>
              <a:rPr lang="fr-CA" dirty="0" err="1"/>
              <a:t>revert</a:t>
            </a:r>
            <a:r>
              <a:rPr lang="fr-CA" dirty="0"/>
              <a:t> </a:t>
            </a:r>
            <a:r>
              <a:rPr lang="fr-CA" dirty="0" err="1"/>
              <a:t>too</a:t>
            </a:r>
            <a:r>
              <a:rPr lang="fr-CA" dirty="0"/>
              <a:t>.</a:t>
            </a:r>
          </a:p>
          <a:p>
            <a:pPr marL="0" indent="0">
              <a:buFontTx/>
              <a:buNone/>
            </a:pPr>
            <a:endParaRPr lang="fr-CA" dirty="0"/>
          </a:p>
          <a:p>
            <a:pPr marL="0" indent="0">
              <a:buFontTx/>
              <a:buNone/>
            </a:pPr>
            <a:r>
              <a:rPr lang="fr-CA" dirty="0"/>
              <a:t>Shift-Tab in Claude Code to change the mode. Start </a:t>
            </a:r>
            <a:r>
              <a:rPr lang="fr-CA" dirty="0" err="1"/>
              <a:t>cautious</a:t>
            </a:r>
            <a:r>
              <a:rPr lang="fr-CA" dirty="0"/>
              <a:t>, </a:t>
            </a:r>
            <a:r>
              <a:rPr lang="fr-CA" dirty="0" err="1"/>
              <a:t>then</a:t>
            </a:r>
            <a:r>
              <a:rPr lang="fr-CA" dirty="0"/>
              <a:t> open up.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11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635272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Okay, how do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actually</a:t>
            </a:r>
            <a:r>
              <a:rPr lang="fr-CA" dirty="0"/>
              <a:t> start </a:t>
            </a:r>
            <a:r>
              <a:rPr lang="fr-CA" dirty="0" err="1"/>
              <a:t>this</a:t>
            </a:r>
            <a:r>
              <a:rPr lang="fr-CA" dirty="0"/>
              <a:t> </a:t>
            </a:r>
            <a:r>
              <a:rPr lang="fr-CA" dirty="0" err="1"/>
              <a:t>thing</a:t>
            </a:r>
            <a:r>
              <a:rPr lang="fr-CA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12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386117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err="1"/>
              <a:t>Whenever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open Claude Code, </a:t>
            </a:r>
            <a:r>
              <a:rPr lang="fr-CA" dirty="0" err="1"/>
              <a:t>make</a:t>
            </a:r>
            <a:r>
              <a:rPr lang="fr-CA" dirty="0"/>
              <a:t> sure </a:t>
            </a:r>
            <a:r>
              <a:rPr lang="fr-CA" dirty="0" err="1"/>
              <a:t>you</a:t>
            </a:r>
            <a:r>
              <a:rPr lang="fr-CA" dirty="0"/>
              <a:t> open </a:t>
            </a:r>
            <a:r>
              <a:rPr lang="fr-CA" dirty="0" err="1"/>
              <a:t>it</a:t>
            </a:r>
            <a:r>
              <a:rPr lang="fr-CA" dirty="0"/>
              <a:t> in the right folder. It </a:t>
            </a:r>
            <a:r>
              <a:rPr lang="fr-CA" dirty="0" err="1"/>
              <a:t>only</a:t>
            </a:r>
            <a:r>
              <a:rPr lang="fr-CA" dirty="0"/>
              <a:t> </a:t>
            </a:r>
            <a:r>
              <a:rPr lang="fr-CA" dirty="0" err="1"/>
              <a:t>sees</a:t>
            </a:r>
            <a:r>
              <a:rPr lang="fr-CA" dirty="0"/>
              <a:t> the folder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started</a:t>
            </a:r>
            <a:r>
              <a:rPr lang="fr-CA" dirty="0"/>
              <a:t> </a:t>
            </a:r>
            <a:r>
              <a:rPr lang="fr-CA" dirty="0" err="1"/>
              <a:t>it</a:t>
            </a:r>
            <a:r>
              <a:rPr lang="fr-CA" dirty="0"/>
              <a:t> 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13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347815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Plan mode </a:t>
            </a:r>
            <a:r>
              <a:rPr lang="fr-CA" dirty="0" err="1"/>
              <a:t>is</a:t>
            </a:r>
            <a:r>
              <a:rPr lang="fr-CA" dirty="0"/>
              <a:t> </a:t>
            </a:r>
            <a:r>
              <a:rPr lang="fr-CA" dirty="0" err="1"/>
              <a:t>basically</a:t>
            </a:r>
            <a:r>
              <a:rPr lang="fr-CA" dirty="0"/>
              <a:t> a « </a:t>
            </a:r>
            <a:r>
              <a:rPr lang="fr-CA" dirty="0" err="1"/>
              <a:t>measure</a:t>
            </a:r>
            <a:r>
              <a:rPr lang="fr-CA" dirty="0"/>
              <a:t> </a:t>
            </a:r>
            <a:r>
              <a:rPr lang="fr-CA" dirty="0" err="1"/>
              <a:t>twice</a:t>
            </a:r>
            <a:r>
              <a:rPr lang="fr-CA" dirty="0"/>
              <a:t>, </a:t>
            </a:r>
            <a:r>
              <a:rPr lang="fr-CA" dirty="0" err="1"/>
              <a:t>cut</a:t>
            </a:r>
            <a:r>
              <a:rPr lang="fr-CA" dirty="0"/>
              <a:t> once » </a:t>
            </a:r>
            <a:r>
              <a:rPr lang="fr-CA" dirty="0" err="1"/>
              <a:t>feature</a:t>
            </a:r>
            <a:r>
              <a:rPr lang="fr-CA" dirty="0"/>
              <a:t>.</a:t>
            </a:r>
          </a:p>
          <a:p>
            <a:pPr marL="228600" indent="-228600">
              <a:buAutoNum type="arabicPeriod"/>
            </a:pPr>
            <a:r>
              <a:rPr lang="fr-CA" dirty="0"/>
              <a:t>You </a:t>
            </a:r>
            <a:r>
              <a:rPr lang="fr-CA" dirty="0" err="1"/>
              <a:t>give</a:t>
            </a:r>
            <a:r>
              <a:rPr lang="fr-CA" dirty="0"/>
              <a:t>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exactly</a:t>
            </a:r>
            <a:r>
              <a:rPr lang="fr-CA" dirty="0"/>
              <a:t> </a:t>
            </a:r>
            <a:r>
              <a:rPr lang="fr-CA" dirty="0" err="1"/>
              <a:t>what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need</a:t>
            </a:r>
            <a:endParaRPr lang="fr-CA" dirty="0"/>
          </a:p>
          <a:p>
            <a:pPr marL="228600" indent="-228600">
              <a:buAutoNum type="arabicPeriod"/>
            </a:pPr>
            <a:r>
              <a:rPr lang="fr-CA" dirty="0"/>
              <a:t>The plan </a:t>
            </a:r>
            <a:r>
              <a:rPr lang="fr-CA" dirty="0" err="1"/>
              <a:t>is</a:t>
            </a:r>
            <a:r>
              <a:rPr lang="fr-CA" dirty="0"/>
              <a:t> </a:t>
            </a:r>
            <a:r>
              <a:rPr lang="fr-CA" dirty="0" err="1"/>
              <a:t>drafted</a:t>
            </a:r>
            <a:r>
              <a:rPr lang="fr-CA" dirty="0"/>
              <a:t> by Claude</a:t>
            </a:r>
          </a:p>
          <a:p>
            <a:pPr marL="228600" indent="-228600">
              <a:buAutoNum type="arabicPeriod"/>
            </a:pPr>
            <a:r>
              <a:rPr lang="fr-CA" dirty="0"/>
              <a:t>You </a:t>
            </a:r>
            <a:r>
              <a:rPr lang="fr-CA" dirty="0" err="1"/>
              <a:t>read</a:t>
            </a:r>
            <a:r>
              <a:rPr lang="fr-CA" dirty="0"/>
              <a:t> (yes I know,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begins</a:t>
            </a:r>
            <a:r>
              <a:rPr lang="fr-CA" dirty="0"/>
              <a:t> </a:t>
            </a:r>
            <a:r>
              <a:rPr lang="fr-CA" dirty="0" err="1"/>
              <a:t>now</a:t>
            </a:r>
            <a:r>
              <a:rPr lang="fr-CA" dirty="0"/>
              <a:t>) and </a:t>
            </a:r>
            <a:r>
              <a:rPr lang="fr-CA" dirty="0" err="1"/>
              <a:t>make</a:t>
            </a:r>
            <a:r>
              <a:rPr lang="fr-CA" dirty="0"/>
              <a:t> </a:t>
            </a:r>
            <a:r>
              <a:rPr lang="fr-CA" dirty="0" err="1"/>
              <a:t>adjustments</a:t>
            </a:r>
            <a:endParaRPr lang="fr-CA" dirty="0"/>
          </a:p>
          <a:p>
            <a:pPr marL="228600" indent="-228600">
              <a:buAutoNum type="arabicPeriod"/>
            </a:pPr>
            <a:r>
              <a:rPr lang="fr-CA" dirty="0" err="1"/>
              <a:t>When</a:t>
            </a:r>
            <a:r>
              <a:rPr lang="fr-CA" dirty="0"/>
              <a:t> </a:t>
            </a:r>
            <a:r>
              <a:rPr lang="fr-CA" dirty="0" err="1"/>
              <a:t>you’re</a:t>
            </a:r>
            <a:r>
              <a:rPr lang="fr-CA" dirty="0"/>
              <a:t> </a:t>
            </a:r>
            <a:r>
              <a:rPr lang="fr-CA" dirty="0" err="1"/>
              <a:t>ready</a:t>
            </a:r>
            <a:r>
              <a:rPr lang="fr-CA" dirty="0"/>
              <a:t>, </a:t>
            </a:r>
            <a:r>
              <a:rPr lang="fr-CA" dirty="0" err="1"/>
              <a:t>approve</a:t>
            </a:r>
            <a:r>
              <a:rPr lang="fr-CA" dirty="0"/>
              <a:t> the plan</a:t>
            </a:r>
          </a:p>
          <a:p>
            <a:pPr marL="228600" indent="-228600">
              <a:buAutoNum type="arabicPeriod"/>
            </a:pPr>
            <a:endParaRPr lang="fr-CA" dirty="0"/>
          </a:p>
          <a:p>
            <a:pPr marL="0" indent="0">
              <a:buNone/>
            </a:pPr>
            <a:r>
              <a:rPr lang="fr-CA" dirty="0"/>
              <a:t>The key point </a:t>
            </a:r>
            <a:r>
              <a:rPr lang="fr-CA" dirty="0" err="1"/>
              <a:t>here</a:t>
            </a:r>
            <a:r>
              <a:rPr lang="fr-CA" dirty="0"/>
              <a:t> </a:t>
            </a:r>
            <a:r>
              <a:rPr lang="fr-CA" dirty="0" err="1"/>
              <a:t>is</a:t>
            </a:r>
            <a:r>
              <a:rPr lang="fr-CA" dirty="0"/>
              <a:t> </a:t>
            </a:r>
            <a:r>
              <a:rPr lang="fr-CA" dirty="0" err="1"/>
              <a:t>that</a:t>
            </a:r>
            <a:r>
              <a:rPr lang="fr-CA" dirty="0"/>
              <a:t> Plan mode </a:t>
            </a:r>
            <a:r>
              <a:rPr lang="fr-CA" dirty="0" err="1"/>
              <a:t>is</a:t>
            </a:r>
            <a:r>
              <a:rPr lang="fr-CA" dirty="0"/>
              <a:t> not </a:t>
            </a:r>
            <a:r>
              <a:rPr lang="fr-CA" dirty="0" err="1"/>
              <a:t>only</a:t>
            </a:r>
            <a:r>
              <a:rPr lang="fr-CA" dirty="0"/>
              <a:t> </a:t>
            </a:r>
            <a:r>
              <a:rPr lang="fr-CA" dirty="0" err="1"/>
              <a:t>there</a:t>
            </a:r>
            <a:r>
              <a:rPr lang="fr-CA" dirty="0"/>
              <a:t> to talk back to </a:t>
            </a:r>
            <a:r>
              <a:rPr lang="fr-CA" dirty="0" err="1"/>
              <a:t>you</a:t>
            </a:r>
            <a:r>
              <a:rPr lang="fr-CA" dirty="0"/>
              <a:t> and draft a plan for </a:t>
            </a:r>
            <a:r>
              <a:rPr lang="fr-CA" dirty="0" err="1"/>
              <a:t>you</a:t>
            </a:r>
            <a:r>
              <a:rPr lang="fr-CA" dirty="0"/>
              <a:t>. It </a:t>
            </a:r>
            <a:r>
              <a:rPr lang="fr-CA" dirty="0" err="1"/>
              <a:t>will</a:t>
            </a:r>
            <a:r>
              <a:rPr lang="fr-CA" dirty="0"/>
              <a:t> draft a plan for </a:t>
            </a:r>
            <a:r>
              <a:rPr lang="fr-CA" dirty="0" err="1"/>
              <a:t>itself</a:t>
            </a:r>
            <a:r>
              <a:rPr lang="fr-CA" dirty="0"/>
              <a:t> as </a:t>
            </a:r>
            <a:r>
              <a:rPr lang="fr-CA" dirty="0" err="1"/>
              <a:t>well</a:t>
            </a:r>
            <a:r>
              <a:rPr lang="fr-CA" dirty="0"/>
              <a:t>!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 err="1"/>
              <a:t>Step</a:t>
            </a:r>
            <a:r>
              <a:rPr lang="fr-CA" dirty="0"/>
              <a:t> </a:t>
            </a:r>
            <a:r>
              <a:rPr lang="fr-CA" dirty="0" err="1"/>
              <a:t>three</a:t>
            </a:r>
            <a:r>
              <a:rPr lang="fr-CA" dirty="0"/>
              <a:t> </a:t>
            </a:r>
            <a:r>
              <a:rPr lang="fr-CA" dirty="0" err="1"/>
              <a:t>is</a:t>
            </a:r>
            <a:r>
              <a:rPr lang="fr-CA" dirty="0"/>
              <a:t> the </a:t>
            </a:r>
            <a:r>
              <a:rPr lang="fr-CA" dirty="0" err="1"/>
              <a:t>cheapest</a:t>
            </a:r>
            <a:r>
              <a:rPr lang="fr-CA" dirty="0"/>
              <a:t> place of all to catch a </a:t>
            </a:r>
            <a:r>
              <a:rPr lang="fr-CA" dirty="0" err="1"/>
              <a:t>wrong</a:t>
            </a:r>
            <a:r>
              <a:rPr lang="fr-CA" dirty="0"/>
              <a:t> </a:t>
            </a:r>
            <a:r>
              <a:rPr lang="fr-CA" dirty="0" err="1"/>
              <a:t>turn</a:t>
            </a:r>
            <a:r>
              <a:rPr lang="fr-CA" dirty="0"/>
              <a:t>. </a:t>
            </a:r>
            <a:r>
              <a:rPr lang="fr-CA" dirty="0" err="1"/>
              <a:t>Whenever</a:t>
            </a:r>
            <a:r>
              <a:rPr lang="fr-CA" dirty="0"/>
              <a:t> Claude </a:t>
            </a:r>
            <a:r>
              <a:rPr lang="fr-CA" dirty="0" err="1"/>
              <a:t>goes</a:t>
            </a:r>
            <a:r>
              <a:rPr lang="fr-CA" dirty="0"/>
              <a:t> </a:t>
            </a:r>
            <a:r>
              <a:rPr lang="fr-CA" dirty="0" err="1"/>
              <a:t>astray</a:t>
            </a:r>
            <a:r>
              <a:rPr lang="fr-CA" dirty="0"/>
              <a:t>, </a:t>
            </a:r>
            <a:r>
              <a:rPr lang="fr-CA" dirty="0" err="1"/>
              <a:t>you’ll</a:t>
            </a:r>
            <a:r>
              <a:rPr lang="fr-CA" dirty="0"/>
              <a:t> </a:t>
            </a:r>
            <a:r>
              <a:rPr lang="fr-CA" dirty="0" err="1"/>
              <a:t>wish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had</a:t>
            </a:r>
            <a:r>
              <a:rPr lang="fr-CA" dirty="0"/>
              <a:t> </a:t>
            </a:r>
            <a:r>
              <a:rPr lang="fr-CA" dirty="0" err="1"/>
              <a:t>drafted</a:t>
            </a:r>
            <a:r>
              <a:rPr lang="fr-CA" dirty="0"/>
              <a:t> a plan </a:t>
            </a:r>
            <a:r>
              <a:rPr lang="fr-CA" dirty="0" err="1"/>
              <a:t>before</a:t>
            </a:r>
            <a:r>
              <a:rPr lang="fr-CA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14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909333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Drop a CLAUDE.md file in </a:t>
            </a:r>
            <a:r>
              <a:rPr lang="fr-CA" dirty="0" err="1"/>
              <a:t>your</a:t>
            </a:r>
            <a:r>
              <a:rPr lang="fr-CA" dirty="0"/>
              <a:t> </a:t>
            </a:r>
            <a:r>
              <a:rPr lang="fr-CA" dirty="0" err="1"/>
              <a:t>project</a:t>
            </a:r>
            <a:r>
              <a:rPr lang="fr-CA" dirty="0"/>
              <a:t> and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acts</a:t>
            </a:r>
            <a:r>
              <a:rPr lang="fr-CA" dirty="0"/>
              <a:t> as a </a:t>
            </a:r>
            <a:r>
              <a:rPr lang="fr-CA" dirty="0" err="1"/>
              <a:t>save</a:t>
            </a:r>
            <a:r>
              <a:rPr lang="fr-CA" dirty="0"/>
              <a:t> file for </a:t>
            </a:r>
            <a:r>
              <a:rPr lang="fr-CA" dirty="0" err="1"/>
              <a:t>next</a:t>
            </a:r>
            <a:r>
              <a:rPr lang="fr-CA" dirty="0"/>
              <a:t> time. </a:t>
            </a:r>
            <a:r>
              <a:rPr lang="fr-CA" dirty="0" err="1"/>
              <a:t>It’s</a:t>
            </a:r>
            <a:r>
              <a:rPr lang="fr-CA" dirty="0"/>
              <a:t> the </a:t>
            </a:r>
            <a:r>
              <a:rPr lang="fr-CA" dirty="0" err="1"/>
              <a:t>starting</a:t>
            </a:r>
            <a:r>
              <a:rPr lang="fr-CA" dirty="0"/>
              <a:t> </a:t>
            </a:r>
            <a:r>
              <a:rPr lang="fr-CA" dirty="0" err="1"/>
              <a:t>context</a:t>
            </a:r>
            <a:r>
              <a:rPr lang="fr-CA" dirty="0"/>
              <a:t> for </a:t>
            </a:r>
            <a:r>
              <a:rPr lang="fr-CA" dirty="0" err="1"/>
              <a:t>every</a:t>
            </a:r>
            <a:r>
              <a:rPr lang="fr-CA" dirty="0"/>
              <a:t> session in </a:t>
            </a:r>
            <a:r>
              <a:rPr lang="fr-CA" dirty="0" err="1"/>
              <a:t>this</a:t>
            </a:r>
            <a:r>
              <a:rPr lang="fr-CA" dirty="0"/>
              <a:t> </a:t>
            </a:r>
            <a:r>
              <a:rPr lang="fr-CA" dirty="0" err="1"/>
              <a:t>project</a:t>
            </a:r>
            <a:r>
              <a:rPr lang="fr-CA" dirty="0"/>
              <a:t>.</a:t>
            </a:r>
          </a:p>
          <a:p>
            <a:endParaRPr lang="fr-CA" dirty="0"/>
          </a:p>
          <a:p>
            <a:r>
              <a:rPr lang="fr-CA" dirty="0"/>
              <a:t>You can drop one CLAUDE.md file per </a:t>
            </a:r>
            <a:r>
              <a:rPr lang="fr-CA" dirty="0" err="1"/>
              <a:t>project</a:t>
            </a:r>
            <a:r>
              <a:rPr lang="fr-CA" dirty="0"/>
              <a:t>, </a:t>
            </a:r>
            <a:r>
              <a:rPr lang="fr-CA" dirty="0" err="1"/>
              <a:t>then</a:t>
            </a:r>
            <a:r>
              <a:rPr lang="fr-CA" dirty="0"/>
              <a:t> one per </a:t>
            </a:r>
            <a:r>
              <a:rPr lang="fr-CA" dirty="0" err="1"/>
              <a:t>subfolder</a:t>
            </a:r>
            <a:r>
              <a:rPr lang="fr-CA" dirty="0"/>
              <a:t> for </a:t>
            </a:r>
            <a:r>
              <a:rPr lang="fr-CA" dirty="0" err="1"/>
              <a:t>specifics</a:t>
            </a:r>
            <a:r>
              <a:rPr lang="fr-CA" dirty="0"/>
              <a:t>. There’s </a:t>
            </a:r>
            <a:r>
              <a:rPr lang="fr-CA" dirty="0" err="1"/>
              <a:t>also</a:t>
            </a:r>
            <a:r>
              <a:rPr lang="fr-CA" dirty="0"/>
              <a:t> a global, </a:t>
            </a:r>
            <a:r>
              <a:rPr lang="fr-CA" dirty="0" err="1"/>
              <a:t>personal</a:t>
            </a:r>
            <a:r>
              <a:rPr lang="fr-CA" dirty="0"/>
              <a:t> CLAUDE.md in ~/.</a:t>
            </a:r>
            <a:r>
              <a:rPr lang="fr-CA" dirty="0" err="1"/>
              <a:t>claude</a:t>
            </a:r>
            <a:r>
              <a:rPr lang="fr-CA" dirty="0"/>
              <a:t>/CLAUDE.md.</a:t>
            </a:r>
          </a:p>
          <a:p>
            <a:endParaRPr lang="fr-CA" dirty="0"/>
          </a:p>
          <a:p>
            <a:r>
              <a:rPr lang="fr-CA" dirty="0"/>
              <a:t>Keep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lean</a:t>
            </a:r>
            <a:r>
              <a:rPr lang="fr-CA" dirty="0"/>
              <a:t>. If </a:t>
            </a:r>
            <a:r>
              <a:rPr lang="fr-CA" dirty="0" err="1"/>
              <a:t>you</a:t>
            </a:r>
            <a:r>
              <a:rPr lang="fr-CA" dirty="0"/>
              <a:t> have </a:t>
            </a:r>
            <a:r>
              <a:rPr lang="fr-CA" dirty="0" err="1"/>
              <a:t>too</a:t>
            </a:r>
            <a:r>
              <a:rPr lang="fr-CA" dirty="0"/>
              <a:t> </a:t>
            </a:r>
            <a:r>
              <a:rPr lang="fr-CA" dirty="0" err="1"/>
              <a:t>much</a:t>
            </a:r>
            <a:r>
              <a:rPr lang="fr-CA" dirty="0"/>
              <a:t> in </a:t>
            </a:r>
            <a:r>
              <a:rPr lang="fr-CA" dirty="0" err="1"/>
              <a:t>there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won’t</a:t>
            </a:r>
            <a:r>
              <a:rPr lang="fr-CA" dirty="0"/>
              <a:t> have </a:t>
            </a:r>
            <a:r>
              <a:rPr lang="fr-CA" dirty="0" err="1"/>
              <a:t>any</a:t>
            </a:r>
            <a:r>
              <a:rPr lang="fr-CA" dirty="0"/>
              <a:t> place to </a:t>
            </a:r>
            <a:r>
              <a:rPr lang="fr-CA" dirty="0" err="1"/>
              <a:t>add</a:t>
            </a:r>
            <a:r>
              <a:rPr lang="fr-CA" dirty="0"/>
              <a:t> </a:t>
            </a:r>
            <a:r>
              <a:rPr lang="fr-CA" dirty="0" err="1"/>
              <a:t>any</a:t>
            </a:r>
            <a:r>
              <a:rPr lang="fr-CA" dirty="0"/>
              <a:t> more </a:t>
            </a:r>
            <a:r>
              <a:rPr lang="fr-CA" dirty="0" err="1"/>
              <a:t>context</a:t>
            </a:r>
            <a:r>
              <a:rPr lang="fr-CA" dirty="0"/>
              <a:t> </a:t>
            </a:r>
            <a:r>
              <a:rPr lang="fr-CA" dirty="0" err="1"/>
              <a:t>outside</a:t>
            </a:r>
            <a:r>
              <a:rPr lang="fr-CA" dirty="0"/>
              <a:t> of </a:t>
            </a:r>
            <a:r>
              <a:rPr lang="fr-CA" dirty="0" err="1"/>
              <a:t>it</a:t>
            </a:r>
            <a:r>
              <a:rPr lang="fr-CA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15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178262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/</a:t>
            </a:r>
            <a:r>
              <a:rPr lang="fr-CA" dirty="0" err="1"/>
              <a:t>clear</a:t>
            </a:r>
            <a:r>
              <a:rPr lang="fr-CA" dirty="0"/>
              <a:t> to start </a:t>
            </a:r>
            <a:r>
              <a:rPr lang="fr-CA" dirty="0" err="1"/>
              <a:t>fresh</a:t>
            </a:r>
            <a:r>
              <a:rPr lang="fr-CA" dirty="0"/>
              <a:t>. </a:t>
            </a:r>
            <a:r>
              <a:rPr lang="fr-CA" dirty="0" err="1"/>
              <a:t>Whenever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think</a:t>
            </a:r>
            <a:r>
              <a:rPr lang="fr-CA" dirty="0"/>
              <a:t> Claude </a:t>
            </a:r>
            <a:r>
              <a:rPr lang="fr-CA" dirty="0" err="1"/>
              <a:t>is</a:t>
            </a:r>
            <a:r>
              <a:rPr lang="fr-CA" dirty="0"/>
              <a:t> </a:t>
            </a:r>
            <a:r>
              <a:rPr lang="fr-CA" dirty="0" err="1"/>
              <a:t>going</a:t>
            </a:r>
            <a:r>
              <a:rPr lang="fr-CA" dirty="0"/>
              <a:t> off the rails and </a:t>
            </a:r>
            <a:r>
              <a:rPr lang="fr-CA" dirty="0" err="1"/>
              <a:t>is</a:t>
            </a:r>
            <a:r>
              <a:rPr lang="fr-CA" dirty="0"/>
              <a:t> </a:t>
            </a:r>
            <a:r>
              <a:rPr lang="fr-CA" dirty="0" err="1"/>
              <a:t>unable</a:t>
            </a:r>
            <a:r>
              <a:rPr lang="fr-CA" dirty="0"/>
              <a:t> to </a:t>
            </a:r>
            <a:r>
              <a:rPr lang="fr-CA" dirty="0" err="1"/>
              <a:t>recover</a:t>
            </a:r>
            <a:r>
              <a:rPr lang="fr-CA" dirty="0"/>
              <a:t>, do </a:t>
            </a:r>
            <a:r>
              <a:rPr lang="fr-CA" dirty="0" err="1"/>
              <a:t>this</a:t>
            </a:r>
            <a:r>
              <a:rPr lang="fr-CA" dirty="0"/>
              <a:t> and restate the </a:t>
            </a:r>
            <a:r>
              <a:rPr lang="fr-CA" dirty="0" err="1"/>
              <a:t>problem</a:t>
            </a:r>
            <a:r>
              <a:rPr lang="fr-CA" dirty="0"/>
              <a:t>.</a:t>
            </a:r>
          </a:p>
          <a:p>
            <a:endParaRPr lang="fr-CA" dirty="0"/>
          </a:p>
          <a:p>
            <a:r>
              <a:rPr lang="fr-CA" dirty="0"/>
              <a:t>/init to </a:t>
            </a:r>
            <a:r>
              <a:rPr lang="fr-CA" dirty="0" err="1"/>
              <a:t>create</a:t>
            </a:r>
            <a:r>
              <a:rPr lang="fr-CA" dirty="0"/>
              <a:t> a CLAUDE.md in the </a:t>
            </a:r>
            <a:r>
              <a:rPr lang="fr-CA" dirty="0" err="1"/>
              <a:t>current</a:t>
            </a:r>
            <a:r>
              <a:rPr lang="fr-CA" dirty="0"/>
              <a:t> </a:t>
            </a:r>
            <a:r>
              <a:rPr lang="fr-CA" dirty="0" err="1"/>
              <a:t>project</a:t>
            </a:r>
            <a:r>
              <a:rPr lang="fr-CA" dirty="0"/>
              <a:t>, /memory to </a:t>
            </a:r>
            <a:r>
              <a:rPr lang="fr-CA" dirty="0" err="1"/>
              <a:t>edit</a:t>
            </a:r>
            <a:r>
              <a:rPr lang="fr-CA" dirty="0"/>
              <a:t> </a:t>
            </a:r>
            <a:r>
              <a:rPr lang="fr-CA" dirty="0" err="1"/>
              <a:t>it</a:t>
            </a:r>
            <a:r>
              <a:rPr lang="fr-CA" dirty="0"/>
              <a:t>.</a:t>
            </a:r>
          </a:p>
          <a:p>
            <a:endParaRPr lang="fr-CA" dirty="0"/>
          </a:p>
          <a:p>
            <a:r>
              <a:rPr lang="fr-CA" dirty="0"/>
              <a:t>/model to switch </a:t>
            </a:r>
            <a:r>
              <a:rPr lang="fr-CA" dirty="0" err="1"/>
              <a:t>models</a:t>
            </a:r>
            <a:r>
              <a:rPr lang="fr-CA" dirty="0"/>
              <a:t>, </a:t>
            </a:r>
            <a:r>
              <a:rPr lang="fr-CA" dirty="0" err="1"/>
              <a:t>Shift+Tab</a:t>
            </a:r>
            <a:r>
              <a:rPr lang="fr-CA" dirty="0"/>
              <a:t> to cycle </a:t>
            </a:r>
            <a:r>
              <a:rPr lang="fr-CA" dirty="0" err="1"/>
              <a:t>through</a:t>
            </a:r>
            <a:r>
              <a:rPr lang="fr-CA" dirty="0"/>
              <a:t> permission modes.</a:t>
            </a:r>
          </a:p>
          <a:p>
            <a:endParaRPr lang="fr-CA" dirty="0"/>
          </a:p>
          <a:p>
            <a:r>
              <a:rPr lang="fr-CA" dirty="0"/>
              <a:t>BTW </a:t>
            </a:r>
            <a:r>
              <a:rPr lang="fr-CA" dirty="0" err="1"/>
              <a:t>you</a:t>
            </a:r>
            <a:r>
              <a:rPr lang="fr-CA" dirty="0"/>
              <a:t> can </a:t>
            </a:r>
            <a:r>
              <a:rPr lang="fr-CA" dirty="0" err="1"/>
              <a:t>write</a:t>
            </a:r>
            <a:r>
              <a:rPr lang="fr-CA" dirty="0"/>
              <a:t> </a:t>
            </a:r>
            <a:r>
              <a:rPr lang="fr-CA" dirty="0" err="1"/>
              <a:t>your</a:t>
            </a:r>
            <a:r>
              <a:rPr lang="fr-CA" dirty="0"/>
              <a:t> </a:t>
            </a:r>
            <a:r>
              <a:rPr lang="fr-CA" dirty="0" err="1"/>
              <a:t>own</a:t>
            </a:r>
            <a:r>
              <a:rPr lang="fr-CA" dirty="0"/>
              <a:t> </a:t>
            </a:r>
            <a:r>
              <a:rPr lang="fr-CA" dirty="0" err="1"/>
              <a:t>commands</a:t>
            </a:r>
            <a:r>
              <a:rPr lang="fr-CA" dirty="0"/>
              <a:t> and </a:t>
            </a:r>
            <a:r>
              <a:rPr lang="fr-CA" dirty="0" err="1"/>
              <a:t>connect</a:t>
            </a:r>
            <a:r>
              <a:rPr lang="fr-CA" dirty="0"/>
              <a:t> </a:t>
            </a:r>
            <a:r>
              <a:rPr lang="fr-CA" dirty="0" err="1"/>
              <a:t>external</a:t>
            </a:r>
            <a:r>
              <a:rPr lang="fr-CA" dirty="0"/>
              <a:t> </a:t>
            </a:r>
            <a:r>
              <a:rPr lang="fr-CA" dirty="0" err="1"/>
              <a:t>tools</a:t>
            </a:r>
            <a:r>
              <a:rPr lang="fr-CA" dirty="0"/>
              <a:t> via MCP, but I </a:t>
            </a:r>
            <a:r>
              <a:rPr lang="fr-CA" dirty="0" err="1"/>
              <a:t>won’t</a:t>
            </a:r>
            <a:r>
              <a:rPr lang="fr-CA" dirty="0"/>
              <a:t> go </a:t>
            </a:r>
            <a:r>
              <a:rPr lang="fr-CA" dirty="0" err="1"/>
              <a:t>through</a:t>
            </a:r>
            <a:r>
              <a:rPr lang="fr-CA" dirty="0"/>
              <a:t> </a:t>
            </a:r>
            <a:r>
              <a:rPr lang="fr-CA" dirty="0" err="1"/>
              <a:t>that</a:t>
            </a:r>
            <a:r>
              <a:rPr lang="fr-CA" dirty="0"/>
              <a:t> </a:t>
            </a:r>
            <a:r>
              <a:rPr lang="fr-CA" dirty="0" err="1"/>
              <a:t>now</a:t>
            </a:r>
            <a:r>
              <a:rPr lang="fr-CA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16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710984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Now, the </a:t>
            </a:r>
            <a:r>
              <a:rPr lang="fr-CA" dirty="0" err="1"/>
              <a:t>footguns</a:t>
            </a:r>
            <a:r>
              <a:rPr lang="fr-CA" dirty="0"/>
              <a:t>.</a:t>
            </a:r>
          </a:p>
          <a:p>
            <a:pPr marL="171450" indent="-171450">
              <a:buFontTx/>
              <a:buChar char="-"/>
            </a:pPr>
            <a:r>
              <a:rPr lang="fr-CA" dirty="0"/>
              <a:t>Auto mode </a:t>
            </a:r>
            <a:r>
              <a:rPr lang="fr-CA" dirty="0" err="1"/>
              <a:t>might</a:t>
            </a:r>
            <a:r>
              <a:rPr lang="fr-CA" dirty="0"/>
              <a:t> </a:t>
            </a:r>
            <a:r>
              <a:rPr lang="fr-CA" dirty="0" err="1"/>
              <a:t>be</a:t>
            </a:r>
            <a:r>
              <a:rPr lang="fr-CA" dirty="0"/>
              <a:t> fast, but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will</a:t>
            </a:r>
            <a:r>
              <a:rPr lang="fr-CA" dirty="0"/>
              <a:t> go a </a:t>
            </a:r>
            <a:r>
              <a:rPr lang="fr-CA" dirty="0" err="1"/>
              <a:t>little</a:t>
            </a:r>
            <a:r>
              <a:rPr lang="fr-CA" dirty="0"/>
              <a:t> off </a:t>
            </a:r>
            <a:r>
              <a:rPr lang="fr-CA" dirty="0" err="1"/>
              <a:t>track</a:t>
            </a:r>
            <a:r>
              <a:rPr lang="fr-CA" dirty="0"/>
              <a:t> </a:t>
            </a:r>
            <a:r>
              <a:rPr lang="fr-CA" dirty="0" err="1"/>
              <a:t>sometimes</a:t>
            </a:r>
            <a:r>
              <a:rPr lang="fr-CA" dirty="0"/>
              <a:t>. Read the diffs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gives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. Switch to </a:t>
            </a:r>
            <a:r>
              <a:rPr lang="fr-CA" dirty="0" err="1"/>
              <a:t>manual</a:t>
            </a:r>
            <a:r>
              <a:rPr lang="fr-CA" dirty="0"/>
              <a:t> mode if </a:t>
            </a:r>
            <a:r>
              <a:rPr lang="fr-CA" dirty="0" err="1"/>
              <a:t>it’s</a:t>
            </a:r>
            <a:r>
              <a:rPr lang="fr-CA" dirty="0"/>
              <a:t> </a:t>
            </a:r>
            <a:r>
              <a:rPr lang="fr-CA" dirty="0" err="1"/>
              <a:t>too</a:t>
            </a:r>
            <a:r>
              <a:rPr lang="fr-CA" dirty="0"/>
              <a:t> fast.</a:t>
            </a:r>
          </a:p>
          <a:p>
            <a:pPr marL="171450" indent="-171450">
              <a:buFontTx/>
              <a:buChar char="-"/>
            </a:pPr>
            <a:r>
              <a:rPr lang="fr-CA" dirty="0"/>
              <a:t>Don’t </a:t>
            </a:r>
            <a:r>
              <a:rPr lang="fr-CA" dirty="0" err="1"/>
              <a:t>keep</a:t>
            </a:r>
            <a:r>
              <a:rPr lang="fr-CA" dirty="0"/>
              <a:t> the </a:t>
            </a:r>
            <a:r>
              <a:rPr lang="fr-CA" dirty="0" err="1"/>
              <a:t>context</a:t>
            </a:r>
            <a:r>
              <a:rPr lang="fr-CA" dirty="0"/>
              <a:t> full. /</a:t>
            </a:r>
            <a:r>
              <a:rPr lang="fr-CA" dirty="0" err="1"/>
              <a:t>clear</a:t>
            </a:r>
            <a:r>
              <a:rPr lang="fr-CA" dirty="0"/>
              <a:t> </a:t>
            </a:r>
            <a:r>
              <a:rPr lang="fr-CA" dirty="0" err="1"/>
              <a:t>often</a:t>
            </a:r>
            <a:r>
              <a:rPr lang="fr-CA" dirty="0"/>
              <a:t>, </a:t>
            </a:r>
            <a:r>
              <a:rPr lang="fr-CA" dirty="0" err="1"/>
              <a:t>make</a:t>
            </a:r>
            <a:r>
              <a:rPr lang="fr-CA" dirty="0"/>
              <a:t> new sessions, </a:t>
            </a:r>
            <a:r>
              <a:rPr lang="fr-CA" dirty="0" err="1"/>
              <a:t>give</a:t>
            </a:r>
            <a:r>
              <a:rPr lang="fr-CA" dirty="0"/>
              <a:t> bite-</a:t>
            </a:r>
            <a:r>
              <a:rPr lang="fr-CA" dirty="0" err="1"/>
              <a:t>sized</a:t>
            </a:r>
            <a:r>
              <a:rPr lang="fr-CA" dirty="0"/>
              <a:t> </a:t>
            </a:r>
            <a:r>
              <a:rPr lang="fr-CA" dirty="0" err="1"/>
              <a:t>chunks</a:t>
            </a:r>
            <a:r>
              <a:rPr lang="fr-CA" dirty="0"/>
              <a:t> of </a:t>
            </a:r>
            <a:r>
              <a:rPr lang="fr-CA" dirty="0" err="1"/>
              <a:t>work</a:t>
            </a:r>
            <a:r>
              <a:rPr lang="fr-CA" dirty="0"/>
              <a:t> </a:t>
            </a:r>
            <a:r>
              <a:rPr lang="fr-CA" dirty="0" err="1"/>
              <a:t>instead</a:t>
            </a:r>
            <a:r>
              <a:rPr lang="fr-CA" dirty="0"/>
              <a:t> of </a:t>
            </a:r>
            <a:r>
              <a:rPr lang="fr-CA" dirty="0" err="1"/>
              <a:t>huge</a:t>
            </a:r>
            <a:r>
              <a:rPr lang="fr-CA" dirty="0"/>
              <a:t> </a:t>
            </a:r>
            <a:r>
              <a:rPr lang="fr-CA" dirty="0" err="1"/>
              <a:t>workloads</a:t>
            </a:r>
            <a:r>
              <a:rPr lang="fr-CA" dirty="0"/>
              <a:t>.</a:t>
            </a:r>
          </a:p>
          <a:p>
            <a:pPr marL="171450" indent="-171450">
              <a:buFontTx/>
              <a:buChar char="-"/>
            </a:pPr>
            <a:r>
              <a:rPr lang="fr-CA" dirty="0" err="1"/>
              <a:t>Again</a:t>
            </a:r>
            <a:r>
              <a:rPr lang="fr-CA" dirty="0"/>
              <a:t>, </a:t>
            </a:r>
            <a:r>
              <a:rPr lang="fr-CA" dirty="0" err="1"/>
              <a:t>garbage</a:t>
            </a:r>
            <a:r>
              <a:rPr lang="fr-CA" dirty="0"/>
              <a:t> in, </a:t>
            </a:r>
            <a:r>
              <a:rPr lang="fr-CA" dirty="0" err="1"/>
              <a:t>garbage</a:t>
            </a:r>
            <a:r>
              <a:rPr lang="fr-CA" dirty="0"/>
              <a:t> out. Don’t </a:t>
            </a:r>
            <a:r>
              <a:rPr lang="fr-CA" dirty="0" err="1"/>
              <a:t>be</a:t>
            </a:r>
            <a:r>
              <a:rPr lang="fr-CA" dirty="0"/>
              <a:t> a </a:t>
            </a:r>
            <a:r>
              <a:rPr lang="fr-CA" dirty="0" err="1"/>
              <a:t>bad</a:t>
            </a:r>
            <a:r>
              <a:rPr lang="fr-CA" dirty="0"/>
              <a:t> </a:t>
            </a:r>
            <a:r>
              <a:rPr lang="fr-CA" dirty="0" err="1"/>
              <a:t>colleague</a:t>
            </a:r>
            <a:r>
              <a:rPr lang="fr-CA" dirty="0"/>
              <a:t>, </a:t>
            </a:r>
            <a:r>
              <a:rPr lang="fr-CA" dirty="0" err="1"/>
              <a:t>give</a:t>
            </a:r>
            <a:r>
              <a:rPr lang="fr-CA" dirty="0"/>
              <a:t> </a:t>
            </a:r>
            <a:r>
              <a:rPr lang="fr-CA" dirty="0" err="1"/>
              <a:t>your</a:t>
            </a:r>
            <a:r>
              <a:rPr lang="fr-CA" dirty="0"/>
              <a:t> junior chances to </a:t>
            </a:r>
            <a:r>
              <a:rPr lang="fr-CA" dirty="0" err="1"/>
              <a:t>understand</a:t>
            </a:r>
            <a:r>
              <a:rPr lang="fr-CA" dirty="0"/>
              <a:t> </a:t>
            </a:r>
            <a:r>
              <a:rPr lang="fr-CA" dirty="0" err="1"/>
              <a:t>what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mean</a:t>
            </a:r>
            <a:r>
              <a:rPr lang="fr-CA" dirty="0"/>
              <a:t>. </a:t>
            </a:r>
            <a:r>
              <a:rPr lang="fr-CA" dirty="0" err="1"/>
              <a:t>They’re</a:t>
            </a:r>
            <a:r>
              <a:rPr lang="fr-CA" dirty="0"/>
              <a:t> not a </a:t>
            </a:r>
            <a:r>
              <a:rPr lang="fr-CA" dirty="0" err="1"/>
              <a:t>mind-reader</a:t>
            </a:r>
            <a:r>
              <a:rPr lang="fr-CA" dirty="0"/>
              <a:t>.</a:t>
            </a:r>
          </a:p>
          <a:p>
            <a:pPr marL="171450" indent="-171450">
              <a:buFontTx/>
              <a:buChar char="-"/>
            </a:pPr>
            <a:r>
              <a:rPr lang="fr-CA" dirty="0" err="1"/>
              <a:t>You’re</a:t>
            </a:r>
            <a:r>
              <a:rPr lang="fr-CA" dirty="0"/>
              <a:t> the </a:t>
            </a:r>
            <a:r>
              <a:rPr lang="fr-CA" dirty="0" err="1"/>
              <a:t>actual</a:t>
            </a:r>
            <a:r>
              <a:rPr lang="fr-CA" dirty="0"/>
              <a:t> </a:t>
            </a:r>
            <a:r>
              <a:rPr lang="fr-CA" dirty="0" err="1"/>
              <a:t>developer</a:t>
            </a:r>
            <a:r>
              <a:rPr lang="fr-CA" dirty="0"/>
              <a:t> </a:t>
            </a:r>
            <a:r>
              <a:rPr lang="fr-CA" dirty="0" err="1"/>
              <a:t>here</a:t>
            </a:r>
            <a:r>
              <a:rPr lang="fr-CA" dirty="0"/>
              <a:t>, </a:t>
            </a:r>
            <a:r>
              <a:rPr lang="fr-CA" dirty="0" err="1"/>
              <a:t>so</a:t>
            </a:r>
            <a:r>
              <a:rPr lang="fr-CA" dirty="0"/>
              <a:t> </a:t>
            </a:r>
            <a:r>
              <a:rPr lang="fr-CA" dirty="0" err="1"/>
              <a:t>don’t</a:t>
            </a:r>
            <a:r>
              <a:rPr lang="fr-CA" dirty="0"/>
              <a:t> </a:t>
            </a:r>
            <a:r>
              <a:rPr lang="fr-CA" dirty="0" err="1"/>
              <a:t>just</a:t>
            </a:r>
            <a:r>
              <a:rPr lang="fr-CA" dirty="0"/>
              <a:t> </a:t>
            </a:r>
            <a:r>
              <a:rPr lang="fr-CA" dirty="0" err="1"/>
              <a:t>entrust</a:t>
            </a:r>
            <a:r>
              <a:rPr lang="fr-CA" dirty="0"/>
              <a:t> </a:t>
            </a:r>
            <a:r>
              <a:rPr lang="fr-CA" dirty="0" err="1"/>
              <a:t>your</a:t>
            </a:r>
            <a:r>
              <a:rPr lang="fr-CA" dirty="0"/>
              <a:t> junior </a:t>
            </a:r>
            <a:r>
              <a:rPr lang="fr-CA" dirty="0" err="1"/>
              <a:t>with</a:t>
            </a:r>
            <a:r>
              <a:rPr lang="fr-CA" dirty="0"/>
              <a:t> </a:t>
            </a:r>
            <a:r>
              <a:rPr lang="fr-CA" dirty="0" err="1"/>
              <a:t>database</a:t>
            </a:r>
            <a:r>
              <a:rPr lang="fr-CA" dirty="0"/>
              <a:t> </a:t>
            </a:r>
            <a:r>
              <a:rPr lang="fr-CA" dirty="0" err="1"/>
              <a:t>access</a:t>
            </a:r>
            <a:r>
              <a:rPr lang="fr-CA" dirty="0"/>
              <a:t> and API </a:t>
            </a:r>
            <a:r>
              <a:rPr lang="fr-CA" dirty="0" err="1"/>
              <a:t>refactoring</a:t>
            </a:r>
            <a:r>
              <a:rPr lang="fr-CA" dirty="0"/>
              <a:t>. Do </a:t>
            </a:r>
            <a:r>
              <a:rPr lang="fr-CA" dirty="0" err="1"/>
              <a:t>it</a:t>
            </a:r>
            <a:r>
              <a:rPr lang="fr-CA" dirty="0"/>
              <a:t> WITH </a:t>
            </a:r>
            <a:r>
              <a:rPr lang="fr-CA" dirty="0" err="1"/>
              <a:t>their</a:t>
            </a:r>
            <a:r>
              <a:rPr lang="fr-CA" dirty="0"/>
              <a:t> help.</a:t>
            </a:r>
          </a:p>
          <a:p>
            <a:pPr marL="171450" indent="-171450">
              <a:buFontTx/>
              <a:buChar char="-"/>
            </a:pPr>
            <a:r>
              <a:rPr lang="fr-CA" dirty="0"/>
              <a:t>Just like </a:t>
            </a:r>
            <a:r>
              <a:rPr lang="fr-CA" dirty="0" err="1"/>
              <a:t>you</a:t>
            </a:r>
            <a:r>
              <a:rPr lang="fr-CA" dirty="0"/>
              <a:t> split </a:t>
            </a:r>
            <a:r>
              <a:rPr lang="fr-CA" dirty="0" err="1"/>
              <a:t>your</a:t>
            </a:r>
            <a:r>
              <a:rPr lang="fr-CA" dirty="0"/>
              <a:t> JIRA </a:t>
            </a:r>
            <a:r>
              <a:rPr lang="fr-CA" dirty="0" err="1"/>
              <a:t>tasks</a:t>
            </a:r>
            <a:r>
              <a:rPr lang="fr-CA" dirty="0"/>
              <a:t> </a:t>
            </a:r>
            <a:r>
              <a:rPr lang="fr-CA" dirty="0" err="1"/>
              <a:t>into</a:t>
            </a:r>
            <a:r>
              <a:rPr lang="fr-CA" dirty="0"/>
              <a:t> </a:t>
            </a:r>
            <a:r>
              <a:rPr lang="fr-CA" dirty="0" err="1"/>
              <a:t>smaller</a:t>
            </a:r>
            <a:r>
              <a:rPr lang="fr-CA" dirty="0"/>
              <a:t> </a:t>
            </a:r>
            <a:r>
              <a:rPr lang="fr-CA" dirty="0" err="1"/>
              <a:t>sub-tasks</a:t>
            </a:r>
            <a:r>
              <a:rPr lang="fr-CA" dirty="0"/>
              <a:t>, split </a:t>
            </a:r>
            <a:r>
              <a:rPr lang="fr-CA" dirty="0" err="1"/>
              <a:t>your</a:t>
            </a:r>
            <a:r>
              <a:rPr lang="fr-CA" dirty="0"/>
              <a:t> </a:t>
            </a:r>
            <a:r>
              <a:rPr lang="fr-CA" dirty="0" err="1"/>
              <a:t>requests</a:t>
            </a:r>
            <a:r>
              <a:rPr lang="fr-CA" dirty="0"/>
              <a:t> to Claude Code </a:t>
            </a:r>
            <a:r>
              <a:rPr lang="fr-CA" dirty="0" err="1"/>
              <a:t>into</a:t>
            </a:r>
            <a:r>
              <a:rPr lang="fr-CA" dirty="0"/>
              <a:t> more </a:t>
            </a:r>
            <a:r>
              <a:rPr lang="fr-CA" dirty="0" err="1"/>
              <a:t>manageable</a:t>
            </a:r>
            <a:r>
              <a:rPr lang="fr-CA" dirty="0"/>
              <a:t> bites.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17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57538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18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65136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The Basics — what Claude and Claude Code actually are.</a:t>
            </a:r>
          </a:p>
          <a:p>
            <a:pPr marL="228600" indent="-228600">
              <a:buAutoNum type="arabicPeriod"/>
            </a:pPr>
            <a:r>
              <a:rPr lang="en-US" dirty="0"/>
              <a:t>Prompting Well — the single biggest lever on your results.</a:t>
            </a:r>
          </a:p>
          <a:p>
            <a:pPr marL="228600" indent="-228600">
              <a:buAutoNum type="arabicPeriod"/>
            </a:pPr>
            <a:r>
              <a:rPr lang="en-US" dirty="0"/>
              <a:t>In Practice — launching, planning, memory.</a:t>
            </a:r>
          </a:p>
          <a:p>
            <a:pPr marL="228600" indent="-228600">
              <a:buAutoNum type="arabicPeriod"/>
            </a:pPr>
            <a:r>
              <a:rPr lang="en-US" dirty="0"/>
              <a:t>Power &amp; Pitfalls — the shortcuts, and the foot-guns.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first half is concepts, the second half is hands-on.</a:t>
            </a: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47643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Claude is a family of large language models made by Anthropic,  and you talk to it in plain language.</a:t>
            </a:r>
          </a:p>
          <a:p>
            <a:endParaRPr lang="en-US" dirty="0"/>
          </a:p>
          <a:p>
            <a:pPr marL="228600" indent="-228600">
              <a:buAutoNum type="arabicPeriod"/>
            </a:pPr>
            <a:r>
              <a:rPr lang="fr-CA" dirty="0" err="1"/>
              <a:t>It’s</a:t>
            </a:r>
            <a:r>
              <a:rPr lang="fr-CA" dirty="0"/>
              <a:t> </a:t>
            </a:r>
            <a:r>
              <a:rPr lang="fr-CA" dirty="0" err="1"/>
              <a:t>built</a:t>
            </a:r>
            <a:r>
              <a:rPr lang="fr-CA" dirty="0"/>
              <a:t> by </a:t>
            </a:r>
            <a:r>
              <a:rPr lang="fr-CA" dirty="0" err="1"/>
              <a:t>Anthropic</a:t>
            </a:r>
            <a:endParaRPr lang="fr-CA" dirty="0"/>
          </a:p>
          <a:p>
            <a:pPr marL="228600" indent="-228600">
              <a:buAutoNum type="arabicPeriod"/>
            </a:pPr>
            <a:r>
              <a:rPr lang="fr-CA" dirty="0"/>
              <a:t>It has multiple </a:t>
            </a:r>
            <a:r>
              <a:rPr lang="fr-CA" dirty="0" err="1"/>
              <a:t>models</a:t>
            </a:r>
            <a:endParaRPr lang="fr-CA" dirty="0"/>
          </a:p>
          <a:p>
            <a:pPr marL="228600" indent="-228600">
              <a:buAutoNum type="arabicPeriod"/>
            </a:pPr>
            <a:r>
              <a:rPr lang="fr-CA" dirty="0" err="1"/>
              <a:t>It’s</a:t>
            </a:r>
            <a:r>
              <a:rPr lang="fr-CA" dirty="0"/>
              <a:t> made to </a:t>
            </a:r>
            <a:r>
              <a:rPr lang="fr-CA" dirty="0" err="1"/>
              <a:t>be</a:t>
            </a:r>
            <a:r>
              <a:rPr lang="fr-CA" dirty="0"/>
              <a:t> </a:t>
            </a:r>
            <a:r>
              <a:rPr lang="fr-CA" dirty="0" err="1"/>
              <a:t>helpful</a:t>
            </a:r>
            <a:r>
              <a:rPr lang="fr-CA" dirty="0"/>
              <a:t> as </a:t>
            </a:r>
            <a:r>
              <a:rPr lang="fr-CA" dirty="0" err="1"/>
              <a:t>much</a:t>
            </a:r>
            <a:r>
              <a:rPr lang="fr-CA" dirty="0"/>
              <a:t> as possible, </a:t>
            </a:r>
            <a:r>
              <a:rPr lang="fr-CA" dirty="0" err="1"/>
              <a:t>while</a:t>
            </a:r>
            <a:r>
              <a:rPr lang="fr-CA" dirty="0"/>
              <a:t> </a:t>
            </a:r>
            <a:r>
              <a:rPr lang="fr-CA" dirty="0" err="1"/>
              <a:t>still</a:t>
            </a:r>
            <a:r>
              <a:rPr lang="fr-CA" dirty="0"/>
              <a:t> </a:t>
            </a:r>
            <a:r>
              <a:rPr lang="fr-CA" dirty="0" err="1"/>
              <a:t>being</a:t>
            </a:r>
            <a:r>
              <a:rPr lang="fr-CA" dirty="0"/>
              <a:t> </a:t>
            </a:r>
            <a:r>
              <a:rPr lang="fr-CA" dirty="0" err="1"/>
              <a:t>reasonable</a:t>
            </a:r>
            <a:endParaRPr lang="fr-CA" dirty="0"/>
          </a:p>
          <a:p>
            <a:pPr marL="228600" indent="-228600">
              <a:buAutoNum type="arabicPeriod"/>
            </a:pPr>
            <a:endParaRPr lang="fr-CA" dirty="0"/>
          </a:p>
          <a:p>
            <a:pPr marL="0" indent="0">
              <a:buNone/>
            </a:pPr>
            <a:r>
              <a:rPr lang="fr-CA" dirty="0" err="1"/>
              <a:t>It’s</a:t>
            </a:r>
            <a:r>
              <a:rPr lang="fr-CA" dirty="0"/>
              <a:t> like </a:t>
            </a:r>
            <a:r>
              <a:rPr lang="en-US" dirty="0"/>
              <a:t>a very knowledgeable colleague who types absurdly fast and never sleeps, but occasionally makes things up with confidence.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 can chat with it on the web, but that's not why we're here. We're here for the version that lives in your terminal.</a:t>
            </a: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86359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Haiku: fast and cheap, small jobs.</a:t>
            </a:r>
          </a:p>
          <a:p>
            <a:pPr marL="171450" indent="-171450">
              <a:buFontTx/>
              <a:buChar char="-"/>
            </a:pPr>
            <a:r>
              <a:rPr lang="en-US" dirty="0"/>
              <a:t>Sonnet: the balanced default. Highlighted for a reason, it's what you'll use most.</a:t>
            </a:r>
          </a:p>
          <a:p>
            <a:pPr marL="171450" indent="-171450">
              <a:buFontTx/>
              <a:buChar char="-"/>
            </a:pPr>
            <a:r>
              <a:rPr lang="en-US" dirty="0"/>
              <a:t>Opus: bring it out for genuinely hard, multi-step problems.</a:t>
            </a:r>
          </a:p>
          <a:p>
            <a:pPr marL="171450" indent="-171450">
              <a:buFontTx/>
              <a:buChar char="-"/>
            </a:pPr>
            <a:r>
              <a:rPr lang="en-US" dirty="0"/>
              <a:t>Fable: the most capable, for long autonomous jobs. Not the default, you opt into it.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Don't overthink it. Start on Sonnet.  Switch with /model only when the task earns it. Haiku to go faster, Opus or Fable when you feel stuck on something too big.</a:t>
            </a: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27102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key distinction from the chat version: Claude Code is an AGENT. It doesn't just tell you what to do, it does it. It reads files, writes files, runs commands, browses, uses tools.</a:t>
            </a:r>
          </a:p>
          <a:p>
            <a:endParaRPr lang="en-US" dirty="0"/>
          </a:p>
          <a:p>
            <a:r>
              <a:rPr lang="en-US" dirty="0"/>
              <a:t>So, what does that get you? Well…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46704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The </a:t>
            </a:r>
            <a:r>
              <a:rPr lang="fr-CA" dirty="0" err="1"/>
              <a:t>win</a:t>
            </a:r>
            <a:r>
              <a:rPr lang="fr-CA" dirty="0"/>
              <a:t> </a:t>
            </a:r>
            <a:r>
              <a:rPr lang="fr-CA" dirty="0" err="1"/>
              <a:t>isn’t</a:t>
            </a:r>
            <a:r>
              <a:rPr lang="fr-CA" dirty="0"/>
              <a:t> </a:t>
            </a:r>
            <a:r>
              <a:rPr lang="fr-CA" dirty="0" err="1"/>
              <a:t>doing</a:t>
            </a:r>
            <a:r>
              <a:rPr lang="fr-CA" dirty="0"/>
              <a:t> </a:t>
            </a:r>
            <a:r>
              <a:rPr lang="fr-CA" dirty="0" err="1"/>
              <a:t>nothing</a:t>
            </a:r>
            <a:r>
              <a:rPr lang="fr-CA" dirty="0"/>
              <a:t>, </a:t>
            </a:r>
            <a:r>
              <a:rPr lang="en-US" dirty="0"/>
              <a:t>it's spending less time on boilerplate and more on the decisions that actually need a human brain.</a:t>
            </a:r>
          </a:p>
          <a:p>
            <a:endParaRPr lang="en-US" dirty="0"/>
          </a:p>
          <a:p>
            <a:r>
              <a:rPr lang="en-US" dirty="0"/>
              <a:t>But (and this is the whole rest of the talk) you only get there if you know how to ask!</a:t>
            </a: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182722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err="1"/>
              <a:t>These</a:t>
            </a:r>
            <a:r>
              <a:rPr lang="fr-CA" dirty="0"/>
              <a:t> points </a:t>
            </a:r>
            <a:r>
              <a:rPr lang="fr-CA" dirty="0" err="1"/>
              <a:t>apply</a:t>
            </a:r>
            <a:r>
              <a:rPr lang="fr-CA" dirty="0"/>
              <a:t> to </a:t>
            </a:r>
            <a:r>
              <a:rPr lang="fr-CA" dirty="0" err="1"/>
              <a:t>any</a:t>
            </a:r>
            <a:r>
              <a:rPr lang="fr-CA" dirty="0"/>
              <a:t> LLM, not </a:t>
            </a:r>
            <a:r>
              <a:rPr lang="fr-CA" dirty="0" err="1"/>
              <a:t>just</a:t>
            </a:r>
            <a:r>
              <a:rPr lang="fr-CA" dirty="0"/>
              <a:t> Claude.</a:t>
            </a:r>
          </a:p>
          <a:p>
            <a:endParaRPr lang="fr-CA" dirty="0"/>
          </a:p>
          <a:p>
            <a:pPr marL="228600" indent="-228600">
              <a:buAutoNum type="arabicPeriod"/>
            </a:pPr>
            <a:r>
              <a:rPr lang="fr-CA" dirty="0"/>
              <a:t>Write in English, </a:t>
            </a:r>
            <a:r>
              <a:rPr lang="fr-CA" dirty="0" err="1"/>
              <a:t>because</a:t>
            </a:r>
            <a:r>
              <a:rPr lang="fr-CA" dirty="0"/>
              <a:t> </a:t>
            </a:r>
            <a:r>
              <a:rPr lang="fr-CA" dirty="0" err="1"/>
              <a:t>other</a:t>
            </a:r>
            <a:r>
              <a:rPr lang="fr-CA" dirty="0"/>
              <a:t> </a:t>
            </a:r>
            <a:r>
              <a:rPr lang="fr-CA" dirty="0" err="1"/>
              <a:t>languages</a:t>
            </a:r>
            <a:r>
              <a:rPr lang="fr-CA" dirty="0"/>
              <a:t> drift more </a:t>
            </a:r>
            <a:r>
              <a:rPr lang="fr-CA" dirty="0" err="1"/>
              <a:t>easily</a:t>
            </a:r>
            <a:r>
              <a:rPr lang="fr-CA" dirty="0"/>
              <a:t>.</a:t>
            </a:r>
          </a:p>
          <a:p>
            <a:pPr marL="228600" indent="-228600">
              <a:buAutoNum type="arabicPeriod"/>
            </a:pPr>
            <a:r>
              <a:rPr lang="fr-CA" dirty="0" err="1"/>
              <a:t>Detail</a:t>
            </a:r>
            <a:r>
              <a:rPr lang="fr-CA" dirty="0"/>
              <a:t> like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would</a:t>
            </a:r>
            <a:r>
              <a:rPr lang="fr-CA" dirty="0"/>
              <a:t> </a:t>
            </a:r>
            <a:r>
              <a:rPr lang="fr-CA" dirty="0" err="1"/>
              <a:t>give</a:t>
            </a:r>
            <a:r>
              <a:rPr lang="fr-CA" dirty="0"/>
              <a:t> a </a:t>
            </a:r>
            <a:r>
              <a:rPr lang="fr-CA" dirty="0" err="1"/>
              <a:t>colleague</a:t>
            </a:r>
            <a:r>
              <a:rPr lang="fr-CA" dirty="0"/>
              <a:t>, </a:t>
            </a:r>
            <a:r>
              <a:rPr lang="fr-CA" dirty="0" err="1"/>
              <a:t>don’t</a:t>
            </a:r>
            <a:r>
              <a:rPr lang="fr-CA" dirty="0"/>
              <a:t> </a:t>
            </a:r>
            <a:r>
              <a:rPr lang="fr-CA" dirty="0" err="1"/>
              <a:t>overfill</a:t>
            </a:r>
            <a:r>
              <a:rPr lang="fr-CA" dirty="0"/>
              <a:t> </a:t>
            </a:r>
            <a:r>
              <a:rPr lang="fr-CA" dirty="0" err="1"/>
              <a:t>your</a:t>
            </a:r>
            <a:r>
              <a:rPr lang="fr-CA" dirty="0"/>
              <a:t> </a:t>
            </a:r>
            <a:r>
              <a:rPr lang="fr-CA" dirty="0" err="1"/>
              <a:t>explanations</a:t>
            </a:r>
            <a:r>
              <a:rPr lang="fr-CA" dirty="0"/>
              <a:t>.</a:t>
            </a:r>
          </a:p>
          <a:p>
            <a:pPr marL="228600" indent="-228600">
              <a:buAutoNum type="arabicPeriod"/>
            </a:pPr>
            <a:r>
              <a:rPr lang="fr-CA" dirty="0" err="1"/>
              <a:t>Lastly</a:t>
            </a:r>
            <a:r>
              <a:rPr lang="fr-CA" dirty="0"/>
              <a:t>, </a:t>
            </a:r>
            <a:r>
              <a:rPr lang="fr-CA" dirty="0" err="1"/>
              <a:t>write</a:t>
            </a:r>
            <a:r>
              <a:rPr lang="fr-CA" dirty="0"/>
              <a:t> </a:t>
            </a:r>
            <a:r>
              <a:rPr lang="fr-CA" dirty="0" err="1"/>
              <a:t>correctly</a:t>
            </a:r>
            <a:r>
              <a:rPr lang="fr-CA" dirty="0"/>
              <a:t>. </a:t>
            </a:r>
            <a:r>
              <a:rPr lang="fr-CA" dirty="0" err="1"/>
              <a:t>Otherwise</a:t>
            </a:r>
            <a:r>
              <a:rPr lang="fr-CA" dirty="0"/>
              <a:t>, </a:t>
            </a:r>
            <a:r>
              <a:rPr lang="fr-CA" dirty="0" err="1"/>
              <a:t>garbage</a:t>
            </a:r>
            <a:r>
              <a:rPr lang="fr-CA" dirty="0"/>
              <a:t> in, </a:t>
            </a:r>
            <a:r>
              <a:rPr lang="fr-CA" dirty="0" err="1"/>
              <a:t>garbage</a:t>
            </a:r>
            <a:r>
              <a:rPr lang="fr-CA" dirty="0"/>
              <a:t> out.</a:t>
            </a:r>
          </a:p>
          <a:p>
            <a:pPr marL="228600" indent="-228600">
              <a:buAutoNum type="arabicPeriod"/>
            </a:pPr>
            <a:endParaRPr lang="fr-CA" dirty="0"/>
          </a:p>
          <a:p>
            <a:pPr marL="0" indent="0">
              <a:buNone/>
            </a:pPr>
            <a:r>
              <a:rPr lang="fr-CA" dirty="0" err="1"/>
              <a:t>That’s</a:t>
            </a:r>
            <a:r>
              <a:rPr lang="fr-CA" dirty="0"/>
              <a:t> the </a:t>
            </a:r>
            <a:r>
              <a:rPr lang="fr-CA" dirty="0" err="1"/>
              <a:t>general</a:t>
            </a:r>
            <a:r>
              <a:rPr lang="fr-CA" dirty="0"/>
              <a:t> case. Claude has a few </a:t>
            </a:r>
            <a:r>
              <a:rPr lang="fr-CA" dirty="0" err="1"/>
              <a:t>specifics</a:t>
            </a:r>
            <a:r>
              <a:rPr lang="fr-CA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07102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fr-CA" dirty="0"/>
              <a:t>The </a:t>
            </a:r>
            <a:r>
              <a:rPr lang="fr-CA" dirty="0" err="1"/>
              <a:t>most</a:t>
            </a:r>
            <a:r>
              <a:rPr lang="fr-CA" dirty="0"/>
              <a:t> important point </a:t>
            </a:r>
            <a:r>
              <a:rPr lang="fr-CA" dirty="0" err="1"/>
              <a:t>here</a:t>
            </a:r>
            <a:r>
              <a:rPr lang="fr-CA" dirty="0"/>
              <a:t> </a:t>
            </a:r>
            <a:r>
              <a:rPr lang="fr-CA" dirty="0" err="1"/>
              <a:t>really</a:t>
            </a:r>
            <a:r>
              <a:rPr lang="fr-CA" dirty="0"/>
              <a:t> </a:t>
            </a:r>
            <a:r>
              <a:rPr lang="fr-CA" dirty="0" err="1"/>
              <a:t>is</a:t>
            </a:r>
            <a:r>
              <a:rPr lang="fr-CA" dirty="0"/>
              <a:t> </a:t>
            </a:r>
            <a:r>
              <a:rPr lang="fr-CA" dirty="0" err="1"/>
              <a:t>this</a:t>
            </a:r>
            <a:r>
              <a:rPr lang="fr-CA" dirty="0"/>
              <a:t> one: </a:t>
            </a:r>
            <a:r>
              <a:rPr lang="fr-CA" dirty="0" err="1"/>
              <a:t>treat</a:t>
            </a:r>
            <a:r>
              <a:rPr lang="fr-CA" dirty="0"/>
              <a:t> </a:t>
            </a:r>
            <a:r>
              <a:rPr lang="fr-CA" dirty="0" err="1"/>
              <a:t>it</a:t>
            </a:r>
            <a:r>
              <a:rPr lang="fr-CA" dirty="0"/>
              <a:t> like a junior </a:t>
            </a:r>
            <a:r>
              <a:rPr lang="fr-CA" dirty="0" err="1"/>
              <a:t>colleague</a:t>
            </a:r>
            <a:r>
              <a:rPr lang="fr-CA" dirty="0"/>
              <a:t>. </a:t>
            </a:r>
            <a:r>
              <a:rPr lang="fr-CA" dirty="0" err="1"/>
              <a:t>Redirecting</a:t>
            </a:r>
            <a:r>
              <a:rPr lang="fr-CA" dirty="0"/>
              <a:t> </a:t>
            </a:r>
            <a:r>
              <a:rPr lang="fr-CA" dirty="0" err="1"/>
              <a:t>him</a:t>
            </a:r>
            <a:r>
              <a:rPr lang="fr-CA" dirty="0"/>
              <a:t> </a:t>
            </a:r>
            <a:r>
              <a:rPr lang="fr-CA" dirty="0" err="1"/>
              <a:t>is</a:t>
            </a:r>
            <a:r>
              <a:rPr lang="fr-CA" dirty="0"/>
              <a:t> not </a:t>
            </a:r>
            <a:r>
              <a:rPr lang="fr-CA" dirty="0" err="1"/>
              <a:t>fighting</a:t>
            </a:r>
            <a:r>
              <a:rPr lang="fr-CA" dirty="0"/>
              <a:t> the </a:t>
            </a:r>
            <a:r>
              <a:rPr lang="fr-CA" dirty="0" err="1"/>
              <a:t>tool</a:t>
            </a:r>
            <a:r>
              <a:rPr lang="fr-CA" dirty="0"/>
              <a:t>, </a:t>
            </a:r>
            <a:r>
              <a:rPr lang="fr-CA" dirty="0" err="1"/>
              <a:t>it’s</a:t>
            </a:r>
            <a:r>
              <a:rPr lang="fr-CA" dirty="0"/>
              <a:t> </a:t>
            </a:r>
            <a:r>
              <a:rPr lang="fr-CA" dirty="0" err="1"/>
              <a:t>just</a:t>
            </a:r>
            <a:r>
              <a:rPr lang="fr-CA" dirty="0"/>
              <a:t> code </a:t>
            </a:r>
            <a:r>
              <a:rPr lang="fr-CA" dirty="0" err="1"/>
              <a:t>review</a:t>
            </a:r>
            <a:r>
              <a:rPr lang="fr-CA" dirty="0"/>
              <a:t>.</a:t>
            </a:r>
          </a:p>
          <a:p>
            <a:pPr marL="228600" indent="-228600">
              <a:buAutoNum type="arabicPeriod"/>
            </a:pPr>
            <a:r>
              <a:rPr lang="fr-CA" dirty="0"/>
              <a:t>Give </a:t>
            </a:r>
            <a:r>
              <a:rPr lang="fr-CA" dirty="0" err="1"/>
              <a:t>itemized</a:t>
            </a:r>
            <a:r>
              <a:rPr lang="fr-CA" dirty="0"/>
              <a:t> </a:t>
            </a:r>
            <a:r>
              <a:rPr lang="fr-CA" dirty="0" err="1"/>
              <a:t>requirements</a:t>
            </a:r>
            <a:r>
              <a:rPr lang="fr-CA" dirty="0"/>
              <a:t>, like a JIRA </a:t>
            </a:r>
            <a:r>
              <a:rPr lang="fr-CA" dirty="0" err="1"/>
              <a:t>task</a:t>
            </a:r>
            <a:r>
              <a:rPr lang="fr-CA" dirty="0"/>
              <a:t> of </a:t>
            </a:r>
            <a:r>
              <a:rPr lang="fr-CA" dirty="0" err="1"/>
              <a:t>exactly</a:t>
            </a:r>
            <a:r>
              <a:rPr lang="fr-CA" dirty="0"/>
              <a:t> </a:t>
            </a:r>
            <a:r>
              <a:rPr lang="fr-CA" dirty="0" err="1"/>
              <a:t>what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need</a:t>
            </a:r>
            <a:r>
              <a:rPr lang="fr-CA" dirty="0"/>
              <a:t>. </a:t>
            </a:r>
            <a:r>
              <a:rPr lang="fr-CA" dirty="0" err="1"/>
              <a:t>Except</a:t>
            </a:r>
            <a:r>
              <a:rPr lang="fr-CA" dirty="0"/>
              <a:t>, </a:t>
            </a:r>
            <a:r>
              <a:rPr lang="fr-CA" dirty="0" err="1"/>
              <a:t>your</a:t>
            </a:r>
            <a:r>
              <a:rPr lang="fr-CA" dirty="0"/>
              <a:t> golden standard of </a:t>
            </a:r>
            <a:r>
              <a:rPr lang="fr-CA" dirty="0" err="1"/>
              <a:t>what</a:t>
            </a:r>
            <a:r>
              <a:rPr lang="fr-CA" dirty="0"/>
              <a:t> the JIRA </a:t>
            </a:r>
            <a:r>
              <a:rPr lang="fr-CA" dirty="0" err="1"/>
              <a:t>task’s</a:t>
            </a:r>
            <a:r>
              <a:rPr lang="fr-CA" dirty="0"/>
              <a:t> description </a:t>
            </a:r>
            <a:r>
              <a:rPr lang="fr-CA" dirty="0" err="1"/>
              <a:t>should</a:t>
            </a:r>
            <a:r>
              <a:rPr lang="fr-CA" dirty="0"/>
              <a:t> </a:t>
            </a:r>
            <a:r>
              <a:rPr lang="fr-CA" dirty="0" err="1"/>
              <a:t>be</a:t>
            </a:r>
            <a:r>
              <a:rPr lang="fr-CA" dirty="0"/>
              <a:t>.</a:t>
            </a:r>
          </a:p>
          <a:p>
            <a:pPr marL="228600" indent="-228600">
              <a:buAutoNum type="arabicPeriod"/>
            </a:pPr>
            <a:r>
              <a:rPr lang="fr-CA" dirty="0"/>
              <a:t>Ask for options. Don’t </a:t>
            </a:r>
            <a:r>
              <a:rPr lang="fr-CA" dirty="0" err="1"/>
              <a:t>grap</a:t>
            </a:r>
            <a:r>
              <a:rPr lang="fr-CA" dirty="0"/>
              <a:t> the first </a:t>
            </a:r>
            <a:r>
              <a:rPr lang="fr-CA" dirty="0" err="1"/>
              <a:t>answer</a:t>
            </a:r>
            <a:r>
              <a:rPr lang="fr-CA" dirty="0"/>
              <a:t>, but </a:t>
            </a:r>
            <a:r>
              <a:rPr lang="fr-CA" dirty="0" err="1"/>
              <a:t>ask</a:t>
            </a:r>
            <a:r>
              <a:rPr lang="fr-CA" dirty="0"/>
              <a:t> for </a:t>
            </a:r>
            <a:r>
              <a:rPr lang="fr-CA" dirty="0" err="1"/>
              <a:t>approaches</a:t>
            </a:r>
            <a:r>
              <a:rPr lang="fr-CA" dirty="0"/>
              <a:t>. It </a:t>
            </a:r>
            <a:r>
              <a:rPr lang="fr-CA" dirty="0" err="1"/>
              <a:t>often</a:t>
            </a:r>
            <a:r>
              <a:rPr lang="fr-CA" dirty="0"/>
              <a:t> </a:t>
            </a:r>
            <a:r>
              <a:rPr lang="fr-CA" dirty="0" err="1"/>
              <a:t>gives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just</a:t>
            </a:r>
            <a:r>
              <a:rPr lang="fr-CA" dirty="0"/>
              <a:t> </a:t>
            </a:r>
            <a:r>
              <a:rPr lang="fr-CA" dirty="0" err="1"/>
              <a:t>enough</a:t>
            </a:r>
            <a:r>
              <a:rPr lang="fr-CA" dirty="0"/>
              <a:t> to do </a:t>
            </a:r>
            <a:r>
              <a:rPr lang="fr-CA" dirty="0" err="1"/>
              <a:t>it</a:t>
            </a:r>
            <a:r>
              <a:rPr lang="fr-CA" dirty="0"/>
              <a:t> on </a:t>
            </a:r>
            <a:r>
              <a:rPr lang="fr-CA" dirty="0" err="1"/>
              <a:t>your</a:t>
            </a:r>
            <a:r>
              <a:rPr lang="fr-CA" dirty="0"/>
              <a:t> </a:t>
            </a:r>
            <a:r>
              <a:rPr lang="fr-CA" dirty="0" err="1"/>
              <a:t>own</a:t>
            </a:r>
            <a:r>
              <a:rPr lang="fr-CA" dirty="0"/>
              <a:t>!</a:t>
            </a:r>
          </a:p>
          <a:p>
            <a:pPr marL="228600" indent="-228600">
              <a:buAutoNum type="arabicPeriod"/>
            </a:pPr>
            <a:endParaRPr lang="fr-CA" dirty="0"/>
          </a:p>
          <a:p>
            <a:pPr marL="0" indent="0">
              <a:buNone/>
            </a:pPr>
            <a:r>
              <a:rPr lang="fr-CA" dirty="0"/>
              <a:t>Like I </a:t>
            </a:r>
            <a:r>
              <a:rPr lang="fr-CA" dirty="0" err="1"/>
              <a:t>was</a:t>
            </a:r>
            <a:r>
              <a:rPr lang="fr-CA" dirty="0"/>
              <a:t> </a:t>
            </a:r>
            <a:r>
              <a:rPr lang="fr-CA" dirty="0" err="1"/>
              <a:t>saying</a:t>
            </a:r>
            <a:r>
              <a:rPr lang="fr-CA" dirty="0"/>
              <a:t> </a:t>
            </a:r>
            <a:r>
              <a:rPr lang="fr-CA" dirty="0" err="1"/>
              <a:t>before</a:t>
            </a:r>
            <a:r>
              <a:rPr lang="fr-CA" dirty="0"/>
              <a:t>, </a:t>
            </a:r>
            <a:r>
              <a:rPr lang="fr-CA" dirty="0" err="1"/>
              <a:t>it’s</a:t>
            </a:r>
            <a:r>
              <a:rPr lang="fr-CA" dirty="0"/>
              <a:t> like a </a:t>
            </a:r>
            <a:r>
              <a:rPr lang="fr-CA" dirty="0" err="1"/>
              <a:t>colleague</a:t>
            </a:r>
            <a:r>
              <a:rPr lang="fr-CA" dirty="0"/>
              <a:t> </a:t>
            </a:r>
            <a:r>
              <a:rPr lang="fr-CA" dirty="0" err="1"/>
              <a:t>who</a:t>
            </a:r>
            <a:r>
              <a:rPr lang="fr-CA" dirty="0"/>
              <a:t> </a:t>
            </a:r>
            <a:r>
              <a:rPr lang="fr-CA" dirty="0" err="1"/>
              <a:t>makes</a:t>
            </a:r>
            <a:r>
              <a:rPr lang="fr-CA" dirty="0"/>
              <a:t> </a:t>
            </a:r>
            <a:r>
              <a:rPr lang="fr-CA" dirty="0" err="1"/>
              <a:t>stuff</a:t>
            </a:r>
            <a:r>
              <a:rPr lang="fr-CA" dirty="0"/>
              <a:t> up </a:t>
            </a:r>
            <a:r>
              <a:rPr lang="fr-CA" dirty="0" err="1"/>
              <a:t>sometimes</a:t>
            </a:r>
            <a:r>
              <a:rPr lang="fr-CA" dirty="0"/>
              <a:t>.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Let me show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exactly</a:t>
            </a:r>
            <a:r>
              <a:rPr lang="fr-CA" dirty="0"/>
              <a:t> </a:t>
            </a:r>
            <a:r>
              <a:rPr lang="fr-CA" dirty="0" err="1"/>
              <a:t>what</a:t>
            </a:r>
            <a:r>
              <a:rPr lang="fr-CA" dirty="0"/>
              <a:t> a </a:t>
            </a:r>
            <a:r>
              <a:rPr lang="fr-CA" dirty="0" err="1"/>
              <a:t>grocery</a:t>
            </a:r>
            <a:r>
              <a:rPr lang="fr-CA" dirty="0"/>
              <a:t> </a:t>
            </a:r>
            <a:r>
              <a:rPr lang="fr-CA" dirty="0" err="1"/>
              <a:t>list</a:t>
            </a:r>
            <a:r>
              <a:rPr lang="fr-CA" dirty="0"/>
              <a:t> looks like.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00630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« Fix the login </a:t>
            </a:r>
            <a:r>
              <a:rPr lang="fr-CA" dirty="0" err="1"/>
              <a:t>it’s</a:t>
            </a:r>
            <a:r>
              <a:rPr lang="fr-CA" dirty="0"/>
              <a:t> </a:t>
            </a:r>
            <a:r>
              <a:rPr lang="fr-CA" dirty="0" err="1"/>
              <a:t>broken</a:t>
            </a:r>
            <a:r>
              <a:rPr lang="fr-CA" dirty="0"/>
              <a:t>. »</a:t>
            </a:r>
          </a:p>
          <a:p>
            <a:endParaRPr lang="fr-CA" dirty="0"/>
          </a:p>
          <a:p>
            <a:r>
              <a:rPr lang="fr-CA" dirty="0" err="1"/>
              <a:t>Which</a:t>
            </a:r>
            <a:r>
              <a:rPr lang="fr-CA" dirty="0"/>
              <a:t> </a:t>
            </a:r>
            <a:r>
              <a:rPr lang="fr-CA" dirty="0" err="1"/>
              <a:t>logic</a:t>
            </a:r>
            <a:r>
              <a:rPr lang="fr-CA" dirty="0"/>
              <a:t>? Broken how? </a:t>
            </a:r>
            <a:r>
              <a:rPr lang="fr-CA" dirty="0" err="1"/>
              <a:t>What</a:t>
            </a:r>
            <a:r>
              <a:rPr lang="fr-CA" dirty="0"/>
              <a:t> </a:t>
            </a:r>
            <a:r>
              <a:rPr lang="fr-CA" dirty="0" err="1"/>
              <a:t>does</a:t>
            </a:r>
            <a:r>
              <a:rPr lang="fr-CA" dirty="0"/>
              <a:t> « </a:t>
            </a:r>
            <a:r>
              <a:rPr lang="fr-CA" dirty="0" err="1"/>
              <a:t>fixed</a:t>
            </a:r>
            <a:r>
              <a:rPr lang="fr-CA" dirty="0"/>
              <a:t> » look like? </a:t>
            </a:r>
            <a:r>
              <a:rPr lang="fr-CA" dirty="0" err="1"/>
              <a:t>That’s</a:t>
            </a:r>
            <a:r>
              <a:rPr lang="fr-CA" dirty="0"/>
              <a:t> </a:t>
            </a:r>
            <a:r>
              <a:rPr lang="fr-CA" dirty="0" err="1"/>
              <a:t>what</a:t>
            </a:r>
            <a:r>
              <a:rPr lang="fr-CA" dirty="0"/>
              <a:t> Claude has to </a:t>
            </a:r>
            <a:r>
              <a:rPr lang="fr-CA" dirty="0" err="1"/>
              <a:t>guess</a:t>
            </a:r>
            <a:r>
              <a:rPr lang="fr-CA" dirty="0"/>
              <a:t>, and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leaves</a:t>
            </a:r>
            <a:r>
              <a:rPr lang="fr-CA" dirty="0"/>
              <a:t> the </a:t>
            </a:r>
            <a:r>
              <a:rPr lang="fr-CA" dirty="0" err="1"/>
              <a:t>door</a:t>
            </a:r>
            <a:r>
              <a:rPr lang="fr-CA" dirty="0"/>
              <a:t> open to </a:t>
            </a:r>
            <a:r>
              <a:rPr lang="fr-CA" dirty="0" err="1"/>
              <a:t>mistakes</a:t>
            </a:r>
            <a:r>
              <a:rPr lang="fr-CA" dirty="0"/>
              <a:t>.</a:t>
            </a:r>
          </a:p>
          <a:p>
            <a:endParaRPr lang="fr-CA" dirty="0"/>
          </a:p>
          <a:p>
            <a:r>
              <a:rPr lang="fr-CA" dirty="0"/>
              <a:t>At the right, </a:t>
            </a:r>
            <a:r>
              <a:rPr lang="fr-CA" dirty="0" err="1"/>
              <a:t>you’ve</a:t>
            </a:r>
            <a:r>
              <a:rPr lang="fr-CA" dirty="0"/>
              <a:t> been </a:t>
            </a:r>
            <a:r>
              <a:rPr lang="fr-CA" dirty="0" err="1"/>
              <a:t>thinking</a:t>
            </a:r>
            <a:r>
              <a:rPr lang="fr-CA" dirty="0"/>
              <a:t> a bit about </a:t>
            </a:r>
            <a:r>
              <a:rPr lang="fr-CA" dirty="0" err="1"/>
              <a:t>what</a:t>
            </a:r>
            <a:r>
              <a:rPr lang="fr-CA" dirty="0"/>
              <a:t>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want</a:t>
            </a:r>
            <a:r>
              <a:rPr lang="fr-CA" dirty="0"/>
              <a:t>. But </a:t>
            </a:r>
            <a:r>
              <a:rPr lang="fr-CA" dirty="0" err="1"/>
              <a:t>it’s</a:t>
            </a:r>
            <a:r>
              <a:rPr lang="fr-CA" dirty="0"/>
              <a:t> the </a:t>
            </a:r>
            <a:r>
              <a:rPr lang="fr-CA" dirty="0" err="1"/>
              <a:t>same</a:t>
            </a:r>
            <a:r>
              <a:rPr lang="fr-CA" dirty="0"/>
              <a:t> </a:t>
            </a:r>
            <a:r>
              <a:rPr lang="fr-CA" dirty="0" err="1"/>
              <a:t>amount</a:t>
            </a:r>
            <a:r>
              <a:rPr lang="fr-CA" dirty="0"/>
              <a:t> of </a:t>
            </a:r>
            <a:r>
              <a:rPr lang="fr-CA" dirty="0" err="1"/>
              <a:t>thinking</a:t>
            </a:r>
            <a:r>
              <a:rPr lang="fr-CA" dirty="0"/>
              <a:t>, </a:t>
            </a:r>
            <a:r>
              <a:rPr lang="fr-CA" dirty="0" err="1"/>
              <a:t>you</a:t>
            </a:r>
            <a:r>
              <a:rPr lang="fr-CA" dirty="0"/>
              <a:t> </a:t>
            </a:r>
            <a:r>
              <a:rPr lang="fr-CA" dirty="0" err="1"/>
              <a:t>just</a:t>
            </a:r>
            <a:r>
              <a:rPr lang="fr-CA" dirty="0"/>
              <a:t> </a:t>
            </a:r>
            <a:r>
              <a:rPr lang="fr-CA" dirty="0" err="1"/>
              <a:t>did</a:t>
            </a:r>
            <a:r>
              <a:rPr lang="fr-CA" dirty="0"/>
              <a:t> </a:t>
            </a:r>
            <a:r>
              <a:rPr lang="fr-CA" dirty="0" err="1"/>
              <a:t>it</a:t>
            </a:r>
            <a:r>
              <a:rPr lang="fr-CA" dirty="0"/>
              <a:t> up front </a:t>
            </a:r>
            <a:r>
              <a:rPr lang="fr-CA" dirty="0" err="1"/>
              <a:t>instead</a:t>
            </a:r>
            <a:r>
              <a:rPr lang="fr-CA" dirty="0"/>
              <a:t> of </a:t>
            </a:r>
            <a:r>
              <a:rPr lang="fr-CA" dirty="0" err="1"/>
              <a:t>after</a:t>
            </a:r>
            <a:r>
              <a:rPr lang="fr-CA" dirty="0"/>
              <a:t> </a:t>
            </a:r>
            <a:r>
              <a:rPr lang="fr-CA" dirty="0" err="1"/>
              <a:t>three</a:t>
            </a:r>
            <a:r>
              <a:rPr lang="fr-CA" dirty="0"/>
              <a:t> </a:t>
            </a:r>
            <a:r>
              <a:rPr lang="fr-CA" dirty="0" err="1"/>
              <a:t>wrong</a:t>
            </a:r>
            <a:r>
              <a:rPr lang="fr-CA" dirty="0"/>
              <a:t> </a:t>
            </a:r>
            <a:r>
              <a:rPr lang="fr-CA" dirty="0" err="1"/>
              <a:t>attempts</a:t>
            </a:r>
            <a:r>
              <a:rPr lang="fr-CA" dirty="0"/>
              <a:t>.</a:t>
            </a:r>
          </a:p>
          <a:p>
            <a:endParaRPr lang="fr-CA" dirty="0"/>
          </a:p>
          <a:p>
            <a:r>
              <a:rPr lang="fr-CA" dirty="0"/>
              <a:t>You can </a:t>
            </a:r>
            <a:r>
              <a:rPr lang="fr-CA" dirty="0" err="1"/>
              <a:t>literally</a:t>
            </a:r>
            <a:r>
              <a:rPr lang="fr-CA" dirty="0"/>
              <a:t> paste an </a:t>
            </a:r>
            <a:r>
              <a:rPr lang="fr-CA" dirty="0" err="1"/>
              <a:t>error</a:t>
            </a:r>
            <a:r>
              <a:rPr lang="fr-CA" dirty="0"/>
              <a:t> message or drag-in </a:t>
            </a:r>
            <a:r>
              <a:rPr lang="fr-CA" dirty="0" err="1"/>
              <a:t>screenshots</a:t>
            </a:r>
            <a:r>
              <a:rPr lang="fr-CA" dirty="0"/>
              <a:t> </a:t>
            </a:r>
            <a:r>
              <a:rPr lang="fr-CA" dirty="0" err="1"/>
              <a:t>instead</a:t>
            </a:r>
            <a:r>
              <a:rPr lang="fr-CA" dirty="0"/>
              <a:t> of </a:t>
            </a:r>
            <a:r>
              <a:rPr lang="fr-CA" dirty="0" err="1"/>
              <a:t>describing</a:t>
            </a:r>
            <a:r>
              <a:rPr lang="fr-CA" dirty="0"/>
              <a:t> the issue.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56CC75-3AFA-4B42-AC9D-81A693307138}" type="slidenum">
              <a:rPr lang="fr-CA" smtClean="0"/>
              <a:t>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646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customXml" Target="../ink/ink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imson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A0610">
              <a:alpha val="4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4" name="Picture 3" descr="spar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640080"/>
            <a:ext cx="1051560" cy="10515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148840"/>
            <a:ext cx="1005840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500" b="1" i="0" spc="320" noProof="0" dirty="0">
                <a:solidFill>
                  <a:srgbClr val="D97757"/>
                </a:solidFill>
                <a:latin typeface="Segoe UI"/>
              </a:rPr>
              <a:t>A FIELD GUIDE TO CLAUDE CODE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6384" y="2514600"/>
            <a:ext cx="10607040" cy="18288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6800" b="1" i="0" noProof="0" dirty="0">
                <a:solidFill>
                  <a:srgbClr val="F3EEE4"/>
                </a:solidFill>
                <a:latin typeface="Georgia"/>
              </a:rPr>
              <a:t>Clauding with Intent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343400"/>
            <a:ext cx="969264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2100" b="0" i="1" noProof="0" dirty="0">
                <a:solidFill>
                  <a:srgbClr val="E4CFC4"/>
                </a:solidFill>
                <a:latin typeface="Georgia"/>
              </a:rPr>
              <a:t>Getting real work done with an AI agent without losing your tokens, your patience, or your codebase.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841248" y="5806440"/>
            <a:ext cx="502920" cy="45720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822960" y="5943600"/>
            <a:ext cx="1005840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0" i="0" noProof="0" dirty="0">
                <a:solidFill>
                  <a:srgbClr val="E4CFC4"/>
                </a:solidFill>
                <a:latin typeface="Segoe UI"/>
              </a:rPr>
              <a:t>Keep it lean, keep it intentional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IN PRACTICE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What Claude Code brings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" y="2331720"/>
            <a:ext cx="3465576" cy="269748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Rectangle 6"/>
          <p:cNvSpPr/>
          <p:nvPr/>
        </p:nvSpPr>
        <p:spPr>
          <a:xfrm>
            <a:off x="841247" y="2679191"/>
            <a:ext cx="502920" cy="91440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TextBox 7"/>
          <p:cNvSpPr txBox="1"/>
          <p:nvPr/>
        </p:nvSpPr>
        <p:spPr>
          <a:xfrm>
            <a:off x="841247" y="2935224"/>
            <a:ext cx="2916936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2100" b="1" i="0" noProof="0" dirty="0">
                <a:solidFill>
                  <a:srgbClr val="241C16"/>
                </a:solidFill>
                <a:latin typeface="Georgia"/>
              </a:rPr>
              <a:t>Agentic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7" y="3630168"/>
            <a:ext cx="2935224" cy="12344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00" b="0" i="0" noProof="0" dirty="0">
                <a:solidFill>
                  <a:srgbClr val="6E645A"/>
                </a:solidFill>
                <a:latin typeface="Segoe UI"/>
              </a:rPr>
              <a:t>Runs commands, edits files, browses the web, and uses your tools. </a:t>
            </a:r>
            <a:r>
              <a:rPr lang="en-US" sz="1400" dirty="0">
                <a:solidFill>
                  <a:srgbClr val="6E645A"/>
                </a:solidFill>
                <a:latin typeface="Segoe UI"/>
              </a:rPr>
              <a:t>E</a:t>
            </a:r>
            <a:r>
              <a:rPr lang="en-US" sz="1400" b="0" i="0" noProof="0" dirty="0" err="1">
                <a:solidFill>
                  <a:srgbClr val="6E645A"/>
                </a:solidFill>
                <a:latin typeface="Segoe UI"/>
              </a:rPr>
              <a:t>nd</a:t>
            </a:r>
            <a:r>
              <a:rPr lang="en-US" sz="1400" b="0" i="0" noProof="0" dirty="0">
                <a:solidFill>
                  <a:srgbClr val="6E645A"/>
                </a:solidFill>
                <a:latin typeface="Segoe UI"/>
              </a:rPr>
              <a:t> to end, not just suggestions.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06824" y="2331720"/>
            <a:ext cx="3465576" cy="269748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/>
          <p:cNvSpPr/>
          <p:nvPr/>
        </p:nvSpPr>
        <p:spPr>
          <a:xfrm>
            <a:off x="4581144" y="2679191"/>
            <a:ext cx="502920" cy="91440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TextBox 11"/>
          <p:cNvSpPr txBox="1"/>
          <p:nvPr/>
        </p:nvSpPr>
        <p:spPr>
          <a:xfrm>
            <a:off x="4581144" y="2935224"/>
            <a:ext cx="2916936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2100" b="1" i="0" noProof="0" dirty="0">
                <a:solidFill>
                  <a:srgbClr val="241C16"/>
                </a:solidFill>
                <a:latin typeface="Georgia"/>
              </a:rPr>
              <a:t>Permission control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81144" y="3630168"/>
            <a:ext cx="2935224" cy="12344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00" b="0" i="0" noProof="0" dirty="0">
                <a:solidFill>
                  <a:srgbClr val="6E645A"/>
                </a:solidFill>
                <a:latin typeface="Segoe UI"/>
              </a:rPr>
              <a:t>You decide how much freedom it gets, from read-only planning to fully autonomous. (Next slide.)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19" y="2331720"/>
            <a:ext cx="3465576" cy="269748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/>
          <p:cNvSpPr/>
          <p:nvPr/>
        </p:nvSpPr>
        <p:spPr>
          <a:xfrm>
            <a:off x="8321040" y="2679191"/>
            <a:ext cx="502920" cy="91440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TextBox 15"/>
          <p:cNvSpPr txBox="1"/>
          <p:nvPr/>
        </p:nvSpPr>
        <p:spPr>
          <a:xfrm>
            <a:off x="8321040" y="2935224"/>
            <a:ext cx="2916936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2100" b="1" i="0" noProof="0" dirty="0">
                <a:solidFill>
                  <a:srgbClr val="241C16"/>
                </a:solidFill>
                <a:latin typeface="Georgia"/>
              </a:rPr>
              <a:t>Memory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21040" y="3630168"/>
            <a:ext cx="2935224" cy="12344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00" b="0" i="0" noProof="0" dirty="0">
                <a:solidFill>
                  <a:srgbClr val="6E645A"/>
                </a:solidFill>
                <a:latin typeface="Segoe UI"/>
              </a:rPr>
              <a:t>Persistent project context in CLAUDE.md files, so you stop repeating yourself every session.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IN PRACTICE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How much rope to give 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" y="1965960"/>
            <a:ext cx="2551176" cy="306324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Oval 6"/>
          <p:cNvSpPr/>
          <p:nvPr/>
        </p:nvSpPr>
        <p:spPr>
          <a:xfrm>
            <a:off x="841247" y="2258568"/>
            <a:ext cx="182880" cy="18288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Oval 7"/>
          <p:cNvSpPr/>
          <p:nvPr/>
        </p:nvSpPr>
        <p:spPr>
          <a:xfrm>
            <a:off x="1133856" y="2258568"/>
            <a:ext cx="182880" cy="182880"/>
          </a:xfrm>
          <a:prstGeom prst="ellipse">
            <a:avLst/>
          </a:prstGeom>
          <a:solidFill>
            <a:srgbClr val="EAE0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Oval 8"/>
          <p:cNvSpPr/>
          <p:nvPr/>
        </p:nvSpPr>
        <p:spPr>
          <a:xfrm>
            <a:off x="1426464" y="2258568"/>
            <a:ext cx="182880" cy="182880"/>
          </a:xfrm>
          <a:prstGeom prst="ellipse">
            <a:avLst/>
          </a:prstGeom>
          <a:solidFill>
            <a:srgbClr val="EAE0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Oval 9"/>
          <p:cNvSpPr/>
          <p:nvPr/>
        </p:nvSpPr>
        <p:spPr>
          <a:xfrm>
            <a:off x="1719072" y="2258568"/>
            <a:ext cx="182880" cy="182880"/>
          </a:xfrm>
          <a:prstGeom prst="ellipse">
            <a:avLst/>
          </a:prstGeom>
          <a:solidFill>
            <a:srgbClr val="EAE0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822960" y="2624328"/>
            <a:ext cx="2093976" cy="6858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800" b="1" i="0" noProof="0" dirty="0">
                <a:solidFill>
                  <a:srgbClr val="241C16"/>
                </a:solidFill>
                <a:latin typeface="Georgia"/>
              </a:rPr>
              <a:t>Plan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337560"/>
            <a:ext cx="2057400" cy="1554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Read-only. Explores and proposes an approach, but changes nothing. Think before you touch.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392424" y="1965960"/>
            <a:ext cx="2551176" cy="306324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Oval 13"/>
          <p:cNvSpPr/>
          <p:nvPr/>
        </p:nvSpPr>
        <p:spPr>
          <a:xfrm>
            <a:off x="3666744" y="2258568"/>
            <a:ext cx="182880" cy="18288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Oval 14"/>
          <p:cNvSpPr/>
          <p:nvPr/>
        </p:nvSpPr>
        <p:spPr>
          <a:xfrm>
            <a:off x="3959352" y="2258568"/>
            <a:ext cx="182880" cy="18288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Oval 15"/>
          <p:cNvSpPr/>
          <p:nvPr/>
        </p:nvSpPr>
        <p:spPr>
          <a:xfrm>
            <a:off x="4251959" y="2258568"/>
            <a:ext cx="182880" cy="182880"/>
          </a:xfrm>
          <a:prstGeom prst="ellipse">
            <a:avLst/>
          </a:prstGeom>
          <a:solidFill>
            <a:srgbClr val="EAE0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Oval 16"/>
          <p:cNvSpPr/>
          <p:nvPr/>
        </p:nvSpPr>
        <p:spPr>
          <a:xfrm>
            <a:off x="4544568" y="2258568"/>
            <a:ext cx="182880" cy="182880"/>
          </a:xfrm>
          <a:prstGeom prst="ellipse">
            <a:avLst/>
          </a:prstGeom>
          <a:solidFill>
            <a:srgbClr val="EAE0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extBox 17"/>
          <p:cNvSpPr txBox="1"/>
          <p:nvPr/>
        </p:nvSpPr>
        <p:spPr>
          <a:xfrm>
            <a:off x="3648456" y="2624328"/>
            <a:ext cx="2093976" cy="6858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800" b="1" i="0" noProof="0" dirty="0">
                <a:solidFill>
                  <a:srgbClr val="241C16"/>
                </a:solidFill>
                <a:latin typeface="Georgia"/>
              </a:rPr>
              <a:t>Manual edits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48456" y="3337560"/>
            <a:ext cx="2057400" cy="1554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The safe default. Prompts you before editing files or running commands.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17920" y="1965960"/>
            <a:ext cx="2551176" cy="306324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Oval 20"/>
          <p:cNvSpPr/>
          <p:nvPr/>
        </p:nvSpPr>
        <p:spPr>
          <a:xfrm>
            <a:off x="6492240" y="2258568"/>
            <a:ext cx="182880" cy="18288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Oval 21"/>
          <p:cNvSpPr/>
          <p:nvPr/>
        </p:nvSpPr>
        <p:spPr>
          <a:xfrm>
            <a:off x="6784848" y="2258568"/>
            <a:ext cx="182880" cy="18288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Oval 22"/>
          <p:cNvSpPr/>
          <p:nvPr/>
        </p:nvSpPr>
        <p:spPr>
          <a:xfrm>
            <a:off x="7077455" y="2258568"/>
            <a:ext cx="182880" cy="18288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4" name="Oval 23"/>
          <p:cNvSpPr/>
          <p:nvPr/>
        </p:nvSpPr>
        <p:spPr>
          <a:xfrm>
            <a:off x="7370063" y="2258568"/>
            <a:ext cx="182880" cy="182880"/>
          </a:xfrm>
          <a:prstGeom prst="ellipse">
            <a:avLst/>
          </a:prstGeom>
          <a:solidFill>
            <a:srgbClr val="EAE0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TextBox 24"/>
          <p:cNvSpPr txBox="1"/>
          <p:nvPr/>
        </p:nvSpPr>
        <p:spPr>
          <a:xfrm>
            <a:off x="6473952" y="2624328"/>
            <a:ext cx="2093976" cy="6858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800" b="1" i="0" noProof="0" dirty="0">
                <a:solidFill>
                  <a:srgbClr val="241C16"/>
                </a:solidFill>
                <a:latin typeface="Georgia"/>
              </a:rPr>
              <a:t>Auto-accept edits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73952" y="3337560"/>
            <a:ext cx="2057400" cy="1554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Applies file edits automatically; still asks before running commands.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043415" y="1965960"/>
            <a:ext cx="2551176" cy="306324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8" name="Oval 27"/>
          <p:cNvSpPr/>
          <p:nvPr/>
        </p:nvSpPr>
        <p:spPr>
          <a:xfrm>
            <a:off x="9317736" y="2258568"/>
            <a:ext cx="182880" cy="18288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Oval 28"/>
          <p:cNvSpPr/>
          <p:nvPr/>
        </p:nvSpPr>
        <p:spPr>
          <a:xfrm>
            <a:off x="9610344" y="2258568"/>
            <a:ext cx="182880" cy="18288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0" name="Oval 29"/>
          <p:cNvSpPr/>
          <p:nvPr/>
        </p:nvSpPr>
        <p:spPr>
          <a:xfrm>
            <a:off x="9902952" y="2258568"/>
            <a:ext cx="182880" cy="18288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Oval 30"/>
          <p:cNvSpPr/>
          <p:nvPr/>
        </p:nvSpPr>
        <p:spPr>
          <a:xfrm>
            <a:off x="10195559" y="2258568"/>
            <a:ext cx="182880" cy="18288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2" name="TextBox 31"/>
          <p:cNvSpPr txBox="1"/>
          <p:nvPr/>
        </p:nvSpPr>
        <p:spPr>
          <a:xfrm>
            <a:off x="9299447" y="2624328"/>
            <a:ext cx="2093976" cy="6858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800" b="1" i="0" noProof="0" dirty="0">
                <a:solidFill>
                  <a:srgbClr val="241C16"/>
                </a:solidFill>
                <a:latin typeface="Georgia"/>
              </a:rPr>
              <a:t>Full auto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299447" y="3337560"/>
            <a:ext cx="2057400" cy="1554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Runs uninterrupted. Powerful. Best kept to a sandbox or a throwaway branch.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66928" y="5166360"/>
            <a:ext cx="110642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sz="1200" b="1" i="0" noProof="0" dirty="0">
                <a:solidFill>
                  <a:srgbClr val="6E645A"/>
                </a:solidFill>
                <a:latin typeface="Segoe UI"/>
              </a:rPr>
              <a:t>Cautious</a:t>
            </a:r>
            <a:r>
              <a:rPr lang="en-US" sz="1200" b="0" i="0" noProof="0" dirty="0">
                <a:solidFill>
                  <a:srgbClr val="D97757"/>
                </a:solidFill>
                <a:latin typeface="Segoe UI"/>
              </a:rPr>
              <a:t>   →→→   more autonomy, less supervision   →→→   </a:t>
            </a:r>
            <a:r>
              <a:rPr lang="en-US" sz="1200" b="1" i="0" noProof="0" dirty="0">
                <a:solidFill>
                  <a:srgbClr val="B05438"/>
                </a:solidFill>
                <a:latin typeface="Segoe UI"/>
              </a:rPr>
              <a:t>Hands-off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66928" y="5669280"/>
            <a:ext cx="110642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sz="1350" b="0" i="1" noProof="0" dirty="0">
                <a:solidFill>
                  <a:srgbClr val="6E645A"/>
                </a:solidFill>
                <a:latin typeface="Segoe UI"/>
              </a:rPr>
              <a:t>Press </a:t>
            </a:r>
            <a:r>
              <a:rPr lang="en-US" sz="1350" b="0" i="0" noProof="0" dirty="0">
                <a:solidFill>
                  <a:srgbClr val="B05438"/>
                </a:solidFill>
                <a:latin typeface="Consolas"/>
              </a:rPr>
              <a:t>Shift + Tab</a:t>
            </a:r>
            <a:r>
              <a:rPr lang="en-US" sz="1350" b="0" i="1" noProof="0" dirty="0">
                <a:solidFill>
                  <a:srgbClr val="6E645A"/>
                </a:solidFill>
                <a:latin typeface="Segoe UI"/>
              </a:rPr>
              <a:t> to cycle modes. Start cautious; loosen the leash as you learn to trust the task.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imson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A0610">
              <a:alpha val="4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4" name="Picture 3" descr="spar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502920"/>
            <a:ext cx="777240" cy="777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1325880"/>
            <a:ext cx="1051560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4400" b="1" i="0" noProof="0" dirty="0">
                <a:solidFill>
                  <a:srgbClr val="F3EEE4"/>
                </a:solidFill>
                <a:latin typeface="Georgia"/>
              </a:rPr>
              <a:t>Let's get vibe-</a:t>
            </a:r>
            <a:r>
              <a:rPr lang="en-US" sz="4400" b="1" i="0" noProof="0" dirty="0" err="1">
                <a:solidFill>
                  <a:srgbClr val="F3EEE4"/>
                </a:solidFill>
                <a:latin typeface="Georgia"/>
              </a:rPr>
              <a:t>clauding</a:t>
            </a:r>
            <a:endParaRPr lang="en-US" sz="4400" b="1" i="0" noProof="0" dirty="0">
              <a:solidFill>
                <a:srgbClr val="F3EEE4"/>
              </a:solidFill>
              <a:latin typeface="Georgia"/>
            </a:endParaRPr>
          </a:p>
        </p:txBody>
      </p:sp>
      <p:pic>
        <p:nvPicPr>
          <p:cNvPr id="6" name="Picture 5" descr="monitors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77639" y="2514600"/>
            <a:ext cx="4251960" cy="28235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97280" y="5806440"/>
            <a:ext cx="9966960" cy="8229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sz="1700" b="0" i="1" noProof="0" dirty="0">
                <a:solidFill>
                  <a:srgbClr val="F3EEE4"/>
                </a:solidFill>
                <a:latin typeface="Georgia"/>
              </a:rPr>
              <a:t>“You may not like it, but this is what peak performance looks like.”</a:t>
            </a:r>
          </a:p>
          <a:p>
            <a:pPr algn="ctr">
              <a:spcBef>
                <a:spcPts val="600"/>
              </a:spcBef>
            </a:pPr>
            <a:r>
              <a:rPr lang="en-US" sz="1300" b="0" i="0" noProof="0" dirty="0">
                <a:solidFill>
                  <a:srgbClr val="E4CFC4"/>
                </a:solidFill>
                <a:latin typeface="Segoe UI"/>
              </a:rPr>
              <a:t>Two monitors is plenty, though, I promise.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IN PRACTICE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Getting started in 30 seconds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920240"/>
            <a:ext cx="548640" cy="54864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TextBox 6"/>
          <p:cNvSpPr txBox="1"/>
          <p:nvPr/>
        </p:nvSpPr>
        <p:spPr>
          <a:xfrm>
            <a:off x="868680" y="1901952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1901952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750" b="1" i="0" noProof="0" dirty="0">
                <a:solidFill>
                  <a:srgbClr val="241C16"/>
                </a:solidFill>
                <a:latin typeface="Georgia"/>
              </a:rPr>
              <a:t>Open a terminal in your project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2304288"/>
            <a:ext cx="9601200" cy="5943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Shift + Right-click inside the folder → “Open in Terminal.” PowerShell or Windows Terminal both work.</a:t>
            </a:r>
          </a:p>
        </p:txBody>
      </p:sp>
      <p:sp>
        <p:nvSpPr>
          <p:cNvPr id="10" name="Oval 9"/>
          <p:cNvSpPr/>
          <p:nvPr/>
        </p:nvSpPr>
        <p:spPr>
          <a:xfrm>
            <a:off x="868680" y="2971800"/>
            <a:ext cx="548640" cy="54864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868680" y="2953512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5920" y="2953512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750" b="1" i="0" noProof="0" dirty="0">
                <a:solidFill>
                  <a:srgbClr val="241C16"/>
                </a:solidFill>
                <a:latin typeface="Georgia"/>
              </a:rPr>
              <a:t>Type  </a:t>
            </a:r>
            <a:r>
              <a:rPr lang="en-US" sz="1600" b="1" i="0" noProof="0" dirty="0" err="1">
                <a:solidFill>
                  <a:srgbClr val="B05438"/>
                </a:solidFill>
                <a:latin typeface="Consolas"/>
              </a:rPr>
              <a:t>claude</a:t>
            </a:r>
            <a:r>
              <a:rPr lang="en-US" sz="1750" b="1" i="0" noProof="0" dirty="0">
                <a:solidFill>
                  <a:srgbClr val="241C16"/>
                </a:solidFill>
                <a:latin typeface="Georgia"/>
              </a:rPr>
              <a:t>  and press Enter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45920" y="3355848"/>
            <a:ext cx="9601200" cy="5943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The first run asks a couple of quick setup questions, then waits for your command.</a:t>
            </a:r>
          </a:p>
        </p:txBody>
      </p:sp>
      <p:sp>
        <p:nvSpPr>
          <p:cNvPr id="14" name="Oval 13"/>
          <p:cNvSpPr/>
          <p:nvPr/>
        </p:nvSpPr>
        <p:spPr>
          <a:xfrm>
            <a:off x="868680" y="4023360"/>
            <a:ext cx="548640" cy="54864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TextBox 14"/>
          <p:cNvSpPr txBox="1"/>
          <p:nvPr/>
        </p:nvSpPr>
        <p:spPr>
          <a:xfrm>
            <a:off x="868680" y="4005072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45920" y="4005072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750" b="1" i="0" noProof="0" dirty="0">
                <a:solidFill>
                  <a:srgbClr val="241C16"/>
                </a:solidFill>
                <a:latin typeface="Georgia"/>
              </a:rPr>
              <a:t>Start prompting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45920" y="4407408"/>
            <a:ext cx="9601200" cy="5943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Claude can now see every file in that folder and its subfolders and act on them.</a:t>
            </a:r>
          </a:p>
        </p:txBody>
      </p:sp>
      <p:sp>
        <p:nvSpPr>
          <p:cNvPr id="18" name="Oval 17"/>
          <p:cNvSpPr/>
          <p:nvPr/>
        </p:nvSpPr>
        <p:spPr>
          <a:xfrm>
            <a:off x="868680" y="5074920"/>
            <a:ext cx="548640" cy="548640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TextBox 18"/>
          <p:cNvSpPr txBox="1"/>
          <p:nvPr/>
        </p:nvSpPr>
        <p:spPr>
          <a:xfrm>
            <a:off x="868680" y="5056632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5056632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750" b="1" i="0" noProof="0" dirty="0">
                <a:solidFill>
                  <a:srgbClr val="241C16"/>
                </a:solidFill>
                <a:latin typeface="Georgia"/>
              </a:rPr>
              <a:t>New project? New instance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5920" y="5458968"/>
            <a:ext cx="9601200" cy="5943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Its scope is wherever you launched it. Switch folders and just start Claude there again.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IN PRACTICE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Working with Plan mode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" y="1965960"/>
            <a:ext cx="2551176" cy="274320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Oval 6"/>
          <p:cNvSpPr/>
          <p:nvPr/>
        </p:nvSpPr>
        <p:spPr>
          <a:xfrm>
            <a:off x="822960" y="2240279"/>
            <a:ext cx="512064" cy="512064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TextBox 7"/>
          <p:cNvSpPr txBox="1"/>
          <p:nvPr/>
        </p:nvSpPr>
        <p:spPr>
          <a:xfrm>
            <a:off x="822960" y="2221991"/>
            <a:ext cx="512064" cy="51206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2898648"/>
            <a:ext cx="2093976" cy="658368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pPr algn="l"/>
            <a:r>
              <a:rPr lang="en-US" sz="1650" b="1" i="0" noProof="0" dirty="0">
                <a:solidFill>
                  <a:srgbClr val="241C16"/>
                </a:solidFill>
                <a:latin typeface="Georgia"/>
              </a:rPr>
              <a:t>Brief 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657600"/>
            <a:ext cx="2057400" cy="10058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0" i="0" noProof="0" dirty="0">
                <a:solidFill>
                  <a:srgbClr val="6E645A"/>
                </a:solidFill>
                <a:latin typeface="Segoe UI"/>
              </a:rPr>
              <a:t>Goal, end state, and especially the technical and business constraints. Name the gotchas you already know.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92424" y="1965960"/>
            <a:ext cx="2551176" cy="274320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Oval 11"/>
          <p:cNvSpPr/>
          <p:nvPr/>
        </p:nvSpPr>
        <p:spPr>
          <a:xfrm>
            <a:off x="3648456" y="2240279"/>
            <a:ext cx="512064" cy="512064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TextBox 12"/>
          <p:cNvSpPr txBox="1"/>
          <p:nvPr/>
        </p:nvSpPr>
        <p:spPr>
          <a:xfrm>
            <a:off x="3648456" y="2221991"/>
            <a:ext cx="512064" cy="51206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48456" y="2898648"/>
            <a:ext cx="2093976" cy="658368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pPr algn="l"/>
            <a:r>
              <a:rPr lang="en-US" sz="1650" b="1" i="0" noProof="0" dirty="0">
                <a:solidFill>
                  <a:srgbClr val="241C16"/>
                </a:solidFill>
                <a:latin typeface="Georgia"/>
              </a:rPr>
              <a:t>Claude drafts a plan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48456" y="3657600"/>
            <a:ext cx="2057400" cy="10058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0" i="0" noProof="0" dirty="0">
                <a:solidFill>
                  <a:srgbClr val="6E645A"/>
                </a:solidFill>
                <a:latin typeface="Segoe UI"/>
              </a:rPr>
              <a:t>It thinks the whole approach through and changes nothing yet.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1965960"/>
            <a:ext cx="2551176" cy="274320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Oval 16"/>
          <p:cNvSpPr/>
          <p:nvPr/>
        </p:nvSpPr>
        <p:spPr>
          <a:xfrm>
            <a:off x="6473952" y="2240279"/>
            <a:ext cx="512064" cy="512064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extBox 17"/>
          <p:cNvSpPr txBox="1"/>
          <p:nvPr/>
        </p:nvSpPr>
        <p:spPr>
          <a:xfrm>
            <a:off x="6473952" y="2221991"/>
            <a:ext cx="512064" cy="51206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73952" y="2898648"/>
            <a:ext cx="2093976" cy="658368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pPr algn="l"/>
            <a:r>
              <a:rPr lang="en-US" sz="1650" b="1" i="0" noProof="0" dirty="0">
                <a:solidFill>
                  <a:srgbClr val="241C16"/>
                </a:solidFill>
                <a:latin typeface="Georgia"/>
              </a:rPr>
              <a:t>Review &amp; refine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73952" y="3657600"/>
            <a:ext cx="2057400" cy="10058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0" i="0" noProof="0" dirty="0">
                <a:solidFill>
                  <a:srgbClr val="6E645A"/>
                </a:solidFill>
                <a:latin typeface="Segoe UI"/>
              </a:rPr>
              <a:t>Read it critically. Reply with adjustments. This is the cheapest possible place to catch a wrong turn.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043415" y="1965960"/>
            <a:ext cx="2551176" cy="274320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Oval 21"/>
          <p:cNvSpPr/>
          <p:nvPr/>
        </p:nvSpPr>
        <p:spPr>
          <a:xfrm>
            <a:off x="9299447" y="2240279"/>
            <a:ext cx="512064" cy="512064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TextBox 22"/>
          <p:cNvSpPr txBox="1"/>
          <p:nvPr/>
        </p:nvSpPr>
        <p:spPr>
          <a:xfrm>
            <a:off x="9299447" y="2221991"/>
            <a:ext cx="512064" cy="51206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99447" y="2898648"/>
            <a:ext cx="2093976" cy="658368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pPr algn="l"/>
            <a:r>
              <a:rPr lang="en-US" sz="1650" b="1" i="0" noProof="0" dirty="0">
                <a:solidFill>
                  <a:srgbClr val="241C16"/>
                </a:solidFill>
                <a:latin typeface="Georgia"/>
              </a:rPr>
              <a:t>Approve, then execute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99447" y="3657600"/>
            <a:ext cx="2057400" cy="10058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0" i="0" noProof="0" dirty="0">
                <a:solidFill>
                  <a:srgbClr val="6E645A"/>
                </a:solidFill>
                <a:latin typeface="Segoe UI"/>
              </a:rPr>
              <a:t>Happy with the plan? Tell Claude to go and watch it work the steps.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6928" y="5074920"/>
            <a:ext cx="1106424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>
              <a:lnSpc>
                <a:spcPct val="130000"/>
              </a:lnSpc>
            </a:pPr>
            <a:r>
              <a:rPr lang="en-US" sz="1400" b="1" i="0" noProof="0" dirty="0">
                <a:solidFill>
                  <a:srgbClr val="B05438"/>
                </a:solidFill>
                <a:latin typeface="Segoe UI"/>
              </a:rPr>
              <a:t>The plan lives in the conversation. </a:t>
            </a:r>
            <a:r>
              <a:rPr lang="en-US" sz="1400" b="0" i="1" noProof="0" dirty="0">
                <a:solidFill>
                  <a:srgbClr val="6E645A"/>
                </a:solidFill>
                <a:latin typeface="Segoe UI"/>
              </a:rPr>
              <a:t>Refine it in the chat before you approve. A good plan is worth ten “wait, no, undo that” moments.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IN PRACTICE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Memory: the CLAUDE.md file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8" y="1874519"/>
            <a:ext cx="5212080" cy="18288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30000"/>
              </a:lnSpc>
            </a:pPr>
            <a:r>
              <a:rPr lang="en-US" sz="1500" b="0" i="0" noProof="0" dirty="0">
                <a:solidFill>
                  <a:srgbClr val="241C16"/>
                </a:solidFill>
                <a:latin typeface="Segoe UI"/>
              </a:rPr>
              <a:t>Drop a </a:t>
            </a:r>
            <a:r>
              <a:rPr lang="en-US" sz="1400" b="0" i="0" noProof="0" dirty="0">
                <a:solidFill>
                  <a:srgbClr val="B05438"/>
                </a:solidFill>
                <a:latin typeface="Consolas"/>
              </a:rPr>
              <a:t>CLAUDE.md</a:t>
            </a:r>
            <a:r>
              <a:rPr lang="en-US" sz="1500" b="0" i="0" noProof="0" dirty="0">
                <a:solidFill>
                  <a:srgbClr val="241C16"/>
                </a:solidFill>
                <a:latin typeface="Segoe UI"/>
              </a:rPr>
              <a:t> in your project and Claude reads it automatically, every session.</a:t>
            </a:r>
          </a:p>
          <a:p>
            <a:pPr algn="l">
              <a:lnSpc>
                <a:spcPct val="130000"/>
              </a:lnSpc>
              <a:spcBef>
                <a:spcPts val="800"/>
              </a:spcBef>
            </a:pPr>
            <a:r>
              <a:rPr lang="en-US" sz="1500" b="0" i="0" noProof="0" dirty="0">
                <a:solidFill>
                  <a:srgbClr val="241C16"/>
                </a:solidFill>
                <a:latin typeface="Segoe UI"/>
              </a:rPr>
              <a:t>Use it for the context you'd otherwise repeat every time: conventions, tools, gotchas, “don't touch X.”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3611879"/>
            <a:ext cx="5212080" cy="1463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00" b="1" i="0" spc="100" noProof="0" dirty="0">
                <a:solidFill>
                  <a:srgbClr val="B05438"/>
                </a:solidFill>
                <a:latin typeface="Segoe UI"/>
              </a:rPr>
              <a:t>Where it loads from</a:t>
            </a:r>
          </a:p>
          <a:p>
            <a:pPr algn="l">
              <a:lnSpc>
                <a:spcPct val="128000"/>
              </a:lnSpc>
              <a:spcBef>
                <a:spcPts val="300"/>
              </a:spcBef>
            </a:pPr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Your project and its parent folders load at startup; subfolder files load on demand. A personal one lives at </a:t>
            </a:r>
            <a:r>
              <a:rPr lang="en-US" sz="1200" b="0" i="0" noProof="0" dirty="0">
                <a:solidFill>
                  <a:srgbClr val="B05438"/>
                </a:solidFill>
                <a:latin typeface="Consolas"/>
              </a:rPr>
              <a:t>~/.</a:t>
            </a:r>
            <a:r>
              <a:rPr lang="en-US" sz="1200" b="0" i="0" noProof="0" dirty="0" err="1">
                <a:solidFill>
                  <a:srgbClr val="B05438"/>
                </a:solidFill>
                <a:latin typeface="Consolas"/>
              </a:rPr>
              <a:t>claude</a:t>
            </a:r>
            <a:r>
              <a:rPr lang="en-US" sz="1200" b="0" i="0" noProof="0" dirty="0">
                <a:solidFill>
                  <a:srgbClr val="B05438"/>
                </a:solidFill>
                <a:latin typeface="Consolas"/>
              </a:rPr>
              <a:t>/CLAUDE.md</a:t>
            </a:r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126480" y="1874519"/>
            <a:ext cx="5486400" cy="2514600"/>
          </a:xfrm>
          <a:prstGeom prst="roundRect">
            <a:avLst>
              <a:gd name="adj" fmla="val 4000"/>
            </a:avLst>
          </a:prstGeom>
          <a:solidFill>
            <a:srgbClr val="2A22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6446520" y="2148839"/>
            <a:ext cx="4846320" cy="19659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F1E7DA"/>
                </a:solidFill>
                <a:latin typeface="Consolas"/>
              </a:rPr>
              <a:t># CLAUDE.md
- Use .NET 8 MVC, not the latest.
- API code lives in /server. Never edit /legacy.
- Run `dotnet test` before every commit.
- Prefer smaller partials to big view files.
- Ask before adding a new NuGet.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66928" y="4572000"/>
            <a:ext cx="5440680" cy="1188720"/>
          </a:xfrm>
          <a:prstGeom prst="roundRect">
            <a:avLst>
              <a:gd name="adj" fmla="val 6000"/>
            </a:avLst>
          </a:prstGeom>
          <a:solidFill>
            <a:srgbClr val="EAE0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822960" y="4773168"/>
            <a:ext cx="502920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00" b="1" i="0" noProof="0" dirty="0">
                <a:solidFill>
                  <a:srgbClr val="4F7A53"/>
                </a:solidFill>
                <a:latin typeface="Segoe UI"/>
              </a:rPr>
              <a:t>✓  Keep it lean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5157216"/>
            <a:ext cx="502920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A few dozen focused lines. High-signal rules only.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172200" y="4572000"/>
            <a:ext cx="5440680" cy="1188720"/>
          </a:xfrm>
          <a:prstGeom prst="roundRect">
            <a:avLst>
              <a:gd name="adj" fmla="val 6000"/>
            </a:avLst>
          </a:prstGeom>
          <a:solidFill>
            <a:srgbClr val="EAE0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TextBox 13"/>
          <p:cNvSpPr txBox="1"/>
          <p:nvPr/>
        </p:nvSpPr>
        <p:spPr>
          <a:xfrm>
            <a:off x="6428232" y="4773168"/>
            <a:ext cx="502920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00" b="1" i="0" noProof="0" dirty="0">
                <a:solidFill>
                  <a:srgbClr val="B05438"/>
                </a:solidFill>
                <a:latin typeface="Segoe UI"/>
              </a:rPr>
              <a:t>✗  Don't write a novel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28232" y="5157216"/>
            <a:ext cx="502920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Dump the whole architecture and you'll burn context fast.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6928" y="6053328"/>
            <a:ext cx="1106424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noProof="0" dirty="0">
                <a:solidFill>
                  <a:srgbClr val="B05438"/>
                </a:solidFill>
                <a:latin typeface="Segoe UI"/>
              </a:rPr>
              <a:t>Tip:  </a:t>
            </a:r>
            <a:r>
              <a:rPr lang="en-US" sz="1200" b="0" i="0" noProof="0" dirty="0">
                <a:solidFill>
                  <a:srgbClr val="241C16"/>
                </a:solidFill>
                <a:latin typeface="Consolas"/>
              </a:rPr>
              <a:t>/</a:t>
            </a:r>
            <a:r>
              <a:rPr lang="en-US" sz="1200" b="0" i="0" noProof="0" dirty="0" err="1">
                <a:solidFill>
                  <a:srgbClr val="241C16"/>
                </a:solidFill>
                <a:latin typeface="Consolas"/>
              </a:rPr>
              <a:t>init</a:t>
            </a:r>
            <a:r>
              <a:rPr lang="en-US" sz="1250" b="0" i="0" noProof="0" dirty="0">
                <a:solidFill>
                  <a:srgbClr val="6E645A"/>
                </a:solidFill>
                <a:latin typeface="Segoe UI"/>
              </a:rPr>
              <a:t> bootstraps one for you;  </a:t>
            </a:r>
            <a:r>
              <a:rPr lang="en-US" sz="1200" b="0" i="0" noProof="0" dirty="0">
                <a:solidFill>
                  <a:srgbClr val="241C16"/>
                </a:solidFill>
                <a:latin typeface="Consolas"/>
              </a:rPr>
              <a:t>/memory</a:t>
            </a:r>
            <a:r>
              <a:rPr lang="en-US" sz="1250" b="0" i="0" noProof="0" dirty="0">
                <a:solidFill>
                  <a:srgbClr val="6E645A"/>
                </a:solidFill>
                <a:latin typeface="Segoe UI"/>
              </a:rPr>
              <a:t> opens it for editing.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POWER &amp; PITFALLS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Commands worth memorizing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783080"/>
            <a:ext cx="502920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150" noProof="0" dirty="0">
                <a:solidFill>
                  <a:srgbClr val="B05438"/>
                </a:solidFill>
                <a:latin typeface="Segoe UI"/>
              </a:rPr>
              <a:t>SLASH COMMANDS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68680" y="2313432"/>
            <a:ext cx="1737360" cy="384048"/>
          </a:xfrm>
          <a:prstGeom prst="roundRect">
            <a:avLst>
              <a:gd name="adj" fmla="val 18000"/>
            </a:avLst>
          </a:prstGeom>
          <a:solidFill>
            <a:srgbClr val="2A22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TextBox 7"/>
          <p:cNvSpPr txBox="1"/>
          <p:nvPr/>
        </p:nvSpPr>
        <p:spPr>
          <a:xfrm>
            <a:off x="868680" y="2313432"/>
            <a:ext cx="1737360" cy="3840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350" b="0" i="0" noProof="0" dirty="0">
                <a:solidFill>
                  <a:srgbClr val="F1E7DA"/>
                </a:solidFill>
                <a:latin typeface="Consolas"/>
              </a:rPr>
              <a:t>/</a:t>
            </a:r>
            <a:r>
              <a:rPr lang="en-US" sz="1350" b="0" i="0" noProof="0" dirty="0" err="1">
                <a:solidFill>
                  <a:srgbClr val="F1E7DA"/>
                </a:solidFill>
                <a:latin typeface="Consolas"/>
              </a:rPr>
              <a:t>init</a:t>
            </a:r>
            <a:endParaRPr lang="en-US" sz="1350" b="0" i="0" noProof="0" dirty="0">
              <a:solidFill>
                <a:srgbClr val="F1E7DA"/>
              </a:solidFill>
              <a:latin typeface="Consola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88920" y="2331720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241C16"/>
                </a:solidFill>
                <a:latin typeface="Segoe UI"/>
              </a:rPr>
              <a:t>Generate a starter CLAUDE.md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68680" y="2880360"/>
            <a:ext cx="1737360" cy="384048"/>
          </a:xfrm>
          <a:prstGeom prst="roundRect">
            <a:avLst>
              <a:gd name="adj" fmla="val 18000"/>
            </a:avLst>
          </a:prstGeom>
          <a:solidFill>
            <a:srgbClr val="2A22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868680" y="2880360"/>
            <a:ext cx="1737360" cy="3840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350" b="0" i="0" noProof="0" dirty="0">
                <a:solidFill>
                  <a:srgbClr val="F1E7DA"/>
                </a:solidFill>
                <a:latin typeface="Consolas"/>
              </a:rPr>
              <a:t>/clear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88920" y="2898648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241C16"/>
                </a:solidFill>
                <a:latin typeface="Segoe UI"/>
              </a:rPr>
              <a:t>Wipe the context, start fresh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68680" y="3447288"/>
            <a:ext cx="1737360" cy="384048"/>
          </a:xfrm>
          <a:prstGeom prst="roundRect">
            <a:avLst>
              <a:gd name="adj" fmla="val 18000"/>
            </a:avLst>
          </a:prstGeom>
          <a:solidFill>
            <a:srgbClr val="2A22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TextBox 13"/>
          <p:cNvSpPr txBox="1"/>
          <p:nvPr/>
        </p:nvSpPr>
        <p:spPr>
          <a:xfrm>
            <a:off x="868680" y="3447288"/>
            <a:ext cx="1737360" cy="3840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350" b="0" i="0" noProof="0" dirty="0">
                <a:solidFill>
                  <a:srgbClr val="F1E7DA"/>
                </a:solidFill>
                <a:latin typeface="Consolas"/>
              </a:rPr>
              <a:t>/compact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88920" y="3465576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241C16"/>
                </a:solidFill>
                <a:latin typeface="Segoe UI"/>
              </a:rPr>
              <a:t>Summarize to reclaim space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68680" y="4014216"/>
            <a:ext cx="1737360" cy="384048"/>
          </a:xfrm>
          <a:prstGeom prst="roundRect">
            <a:avLst>
              <a:gd name="adj" fmla="val 18000"/>
            </a:avLst>
          </a:prstGeom>
          <a:solidFill>
            <a:srgbClr val="2A22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TextBox 16"/>
          <p:cNvSpPr txBox="1"/>
          <p:nvPr/>
        </p:nvSpPr>
        <p:spPr>
          <a:xfrm>
            <a:off x="868680" y="4014216"/>
            <a:ext cx="1737360" cy="3840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350" b="0" i="0" noProof="0" dirty="0">
                <a:solidFill>
                  <a:srgbClr val="F1E7DA"/>
                </a:solidFill>
                <a:latin typeface="Consolas"/>
              </a:rPr>
              <a:t>/model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88920" y="4032504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241C16"/>
                </a:solidFill>
                <a:latin typeface="Segoe UI"/>
              </a:rPr>
              <a:t>Switch models (Haiku ↔ Fable)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68680" y="4581144"/>
            <a:ext cx="1737360" cy="384048"/>
          </a:xfrm>
          <a:prstGeom prst="roundRect">
            <a:avLst>
              <a:gd name="adj" fmla="val 18000"/>
            </a:avLst>
          </a:prstGeom>
          <a:solidFill>
            <a:srgbClr val="2A22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TextBox 19"/>
          <p:cNvSpPr txBox="1"/>
          <p:nvPr/>
        </p:nvSpPr>
        <p:spPr>
          <a:xfrm>
            <a:off x="868680" y="4581144"/>
            <a:ext cx="1737360" cy="3840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350" b="0" i="0" noProof="0" dirty="0">
                <a:solidFill>
                  <a:srgbClr val="F1E7DA"/>
                </a:solidFill>
                <a:latin typeface="Consolas"/>
              </a:rPr>
              <a:t>/resume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88920" y="4599432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241C16"/>
                </a:solidFill>
                <a:latin typeface="Segoe UI"/>
              </a:rPr>
              <a:t>Go back to a previous session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68680" y="5148072"/>
            <a:ext cx="1737360" cy="384048"/>
          </a:xfrm>
          <a:prstGeom prst="roundRect">
            <a:avLst>
              <a:gd name="adj" fmla="val 18000"/>
            </a:avLst>
          </a:prstGeom>
          <a:solidFill>
            <a:srgbClr val="2A22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TextBox 22"/>
          <p:cNvSpPr txBox="1"/>
          <p:nvPr/>
        </p:nvSpPr>
        <p:spPr>
          <a:xfrm>
            <a:off x="868680" y="5148072"/>
            <a:ext cx="1737360" cy="3840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350" b="0" i="0" noProof="0" dirty="0">
                <a:solidFill>
                  <a:srgbClr val="F1E7DA"/>
                </a:solidFill>
                <a:latin typeface="Consolas"/>
              </a:rPr>
              <a:t>/agents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88920" y="5166360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241C16"/>
                </a:solidFill>
                <a:latin typeface="Segoe UI"/>
              </a:rPr>
              <a:t>Create &amp; manage subagents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72200" y="1874519"/>
            <a:ext cx="18288" cy="3931920"/>
          </a:xfrm>
          <a:prstGeom prst="rect">
            <a:avLst/>
          </a:prstGeom>
          <a:solidFill>
            <a:srgbClr val="DACF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6" name="TextBox 25"/>
          <p:cNvSpPr txBox="1"/>
          <p:nvPr/>
        </p:nvSpPr>
        <p:spPr>
          <a:xfrm>
            <a:off x="6537960" y="1783080"/>
            <a:ext cx="502920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150" noProof="0" dirty="0">
                <a:solidFill>
                  <a:srgbClr val="B05438"/>
                </a:solidFill>
                <a:latin typeface="Segoe UI"/>
              </a:rPr>
              <a:t>KEYS &amp; INPUT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537960" y="2313432"/>
            <a:ext cx="2103120" cy="384048"/>
          </a:xfrm>
          <a:prstGeom prst="roundRect">
            <a:avLst>
              <a:gd name="adj" fmla="val 18000"/>
            </a:avLst>
          </a:prstGeom>
          <a:solidFill>
            <a:srgbClr val="EAE0D1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8" name="TextBox 27"/>
          <p:cNvSpPr txBox="1"/>
          <p:nvPr/>
        </p:nvSpPr>
        <p:spPr>
          <a:xfrm>
            <a:off x="6537960" y="2313432"/>
            <a:ext cx="2103120" cy="3840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250" b="0" i="0" noProof="0" dirty="0" err="1">
                <a:solidFill>
                  <a:srgbClr val="241C16"/>
                </a:solidFill>
                <a:latin typeface="Consolas"/>
              </a:rPr>
              <a:t>Shift+Tab</a:t>
            </a:r>
            <a:endParaRPr lang="en-US" sz="1250" b="0" i="0" noProof="0" dirty="0">
              <a:solidFill>
                <a:srgbClr val="241C16"/>
              </a:solidFill>
              <a:latin typeface="Consola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23960" y="2331720"/>
            <a:ext cx="283464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241C16"/>
                </a:solidFill>
                <a:latin typeface="Segoe UI"/>
              </a:rPr>
              <a:t>Cycle permission modes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537960" y="2880360"/>
            <a:ext cx="2103120" cy="384048"/>
          </a:xfrm>
          <a:prstGeom prst="roundRect">
            <a:avLst>
              <a:gd name="adj" fmla="val 18000"/>
            </a:avLst>
          </a:prstGeom>
          <a:solidFill>
            <a:srgbClr val="EAE0D1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TextBox 30"/>
          <p:cNvSpPr txBox="1"/>
          <p:nvPr/>
        </p:nvSpPr>
        <p:spPr>
          <a:xfrm>
            <a:off x="6537960" y="2880360"/>
            <a:ext cx="2103120" cy="3840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250" b="0" i="0" noProof="0" dirty="0">
                <a:solidFill>
                  <a:srgbClr val="241C16"/>
                </a:solidFill>
                <a:latin typeface="Consolas"/>
              </a:rPr>
              <a:t>Esc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823960" y="2898648"/>
            <a:ext cx="283464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241C16"/>
                </a:solidFill>
                <a:latin typeface="Segoe UI"/>
              </a:rPr>
              <a:t>Interrupt and redirect mid-task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537960" y="3447288"/>
            <a:ext cx="2103120" cy="384048"/>
          </a:xfrm>
          <a:prstGeom prst="roundRect">
            <a:avLst>
              <a:gd name="adj" fmla="val 18000"/>
            </a:avLst>
          </a:prstGeom>
          <a:solidFill>
            <a:srgbClr val="EAE0D1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TextBox 33"/>
          <p:cNvSpPr txBox="1"/>
          <p:nvPr/>
        </p:nvSpPr>
        <p:spPr>
          <a:xfrm>
            <a:off x="6537960" y="3447288"/>
            <a:ext cx="2103120" cy="3840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250" b="0" i="0" noProof="0" dirty="0">
                <a:solidFill>
                  <a:srgbClr val="241C16"/>
                </a:solidFill>
                <a:latin typeface="Consolas"/>
              </a:rPr>
              <a:t>@file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823960" y="3465576"/>
            <a:ext cx="283464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241C16"/>
                </a:solidFill>
                <a:latin typeface="Segoe UI"/>
              </a:rPr>
              <a:t>Pull a specific file into context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537960" y="4014216"/>
            <a:ext cx="2103120" cy="384048"/>
          </a:xfrm>
          <a:prstGeom prst="roundRect">
            <a:avLst>
              <a:gd name="adj" fmla="val 18000"/>
            </a:avLst>
          </a:prstGeom>
          <a:solidFill>
            <a:srgbClr val="EAE0D1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7" name="TextBox 36"/>
          <p:cNvSpPr txBox="1"/>
          <p:nvPr/>
        </p:nvSpPr>
        <p:spPr>
          <a:xfrm>
            <a:off x="6537960" y="4014216"/>
            <a:ext cx="2103120" cy="3840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250" b="0" i="0" noProof="0" dirty="0">
                <a:solidFill>
                  <a:srgbClr val="241C16"/>
                </a:solidFill>
                <a:latin typeface="Consolas"/>
              </a:rPr>
              <a:t>drag in an image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823960" y="4032504"/>
            <a:ext cx="283464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241C16"/>
                </a:solidFill>
                <a:latin typeface="Segoe UI"/>
              </a:rPr>
              <a:t>Share screenshots, mockups, errors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37960" y="4690872"/>
            <a:ext cx="4937760" cy="8229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0" i="1" noProof="0" dirty="0">
                <a:solidFill>
                  <a:srgbClr val="6E645A"/>
                </a:solidFill>
                <a:latin typeface="Segoe UI"/>
              </a:rPr>
              <a:t>You can even write your own slash commands and wire up external tools with MCP! But that's a talk for another day.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POWER &amp; PITFALLS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How not to shoot your foot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892807"/>
            <a:ext cx="457200" cy="457200"/>
          </a:xfrm>
          <a:prstGeom prst="ellipse">
            <a:avLst/>
          </a:prstGeom>
          <a:solidFill>
            <a:srgbClr val="B054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b="1" i="0" noProof="0" dirty="0">
                <a:solidFill>
                  <a:srgbClr val="FFFFFF"/>
                </a:solidFill>
                <a:latin typeface="Segoe UI"/>
              </a:rPr>
              <a:t>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08760" y="1856231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600" b="1" i="0" noProof="0" dirty="0">
                <a:solidFill>
                  <a:srgbClr val="241C16"/>
                </a:solidFill>
                <a:latin typeface="Georgia"/>
              </a:rPr>
              <a:t>Blindly hitting “accept”</a:t>
            </a:r>
          </a:p>
        </p:txBody>
      </p:sp>
      <p:sp>
        <p:nvSpPr>
          <p:cNvPr id="9" name="Rectangle 8"/>
          <p:cNvSpPr/>
          <p:nvPr/>
        </p:nvSpPr>
        <p:spPr>
          <a:xfrm>
            <a:off x="4370832" y="1920239"/>
            <a:ext cx="18288" cy="411480"/>
          </a:xfrm>
          <a:prstGeom prst="rect">
            <a:avLst/>
          </a:prstGeom>
          <a:solidFill>
            <a:srgbClr val="DACF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TextBox 9"/>
          <p:cNvSpPr txBox="1"/>
          <p:nvPr/>
        </p:nvSpPr>
        <p:spPr>
          <a:xfrm>
            <a:off x="4617720" y="1856231"/>
            <a:ext cx="690372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Full auto is fast, right up until it deletes something. Read the diffs it shows you.</a:t>
            </a:r>
          </a:p>
        </p:txBody>
      </p:sp>
      <p:sp>
        <p:nvSpPr>
          <p:cNvPr id="11" name="Oval 10"/>
          <p:cNvSpPr/>
          <p:nvPr/>
        </p:nvSpPr>
        <p:spPr>
          <a:xfrm>
            <a:off x="868680" y="2761488"/>
            <a:ext cx="457200" cy="457200"/>
          </a:xfrm>
          <a:prstGeom prst="ellipse">
            <a:avLst/>
          </a:prstGeom>
          <a:solidFill>
            <a:srgbClr val="B054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TextBox 11"/>
          <p:cNvSpPr txBox="1"/>
          <p:nvPr/>
        </p:nvSpPr>
        <p:spPr>
          <a:xfrm>
            <a:off x="868680" y="2743200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b="1" i="0" noProof="0" dirty="0">
                <a:solidFill>
                  <a:srgbClr val="FFFFFF"/>
                </a:solidFill>
                <a:latin typeface="Segoe UI"/>
              </a:rPr>
              <a:t>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08760" y="2724912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600" b="1" i="0" noProof="0" dirty="0">
                <a:solidFill>
                  <a:srgbClr val="241C16"/>
                </a:solidFill>
                <a:latin typeface="Georgia"/>
              </a:rPr>
              <a:t>Overstuffing context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70832" y="2788920"/>
            <a:ext cx="18288" cy="411480"/>
          </a:xfrm>
          <a:prstGeom prst="rect">
            <a:avLst/>
          </a:prstGeom>
          <a:solidFill>
            <a:srgbClr val="DACF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TextBox 14"/>
          <p:cNvSpPr txBox="1"/>
          <p:nvPr/>
        </p:nvSpPr>
        <p:spPr>
          <a:xfrm>
            <a:off x="4617720" y="2724912"/>
            <a:ext cx="690372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Giant memory files and three-hour sessions dull its focus. Use /clear often.</a:t>
            </a:r>
          </a:p>
        </p:txBody>
      </p:sp>
      <p:sp>
        <p:nvSpPr>
          <p:cNvPr id="16" name="Oval 15"/>
          <p:cNvSpPr/>
          <p:nvPr/>
        </p:nvSpPr>
        <p:spPr>
          <a:xfrm>
            <a:off x="868680" y="3630168"/>
            <a:ext cx="457200" cy="457200"/>
          </a:xfrm>
          <a:prstGeom prst="ellipse">
            <a:avLst/>
          </a:prstGeom>
          <a:solidFill>
            <a:srgbClr val="B054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TextBox 16"/>
          <p:cNvSpPr txBox="1"/>
          <p:nvPr/>
        </p:nvSpPr>
        <p:spPr>
          <a:xfrm>
            <a:off x="868680" y="3611879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b="1" i="0" noProof="0" dirty="0">
                <a:solidFill>
                  <a:srgbClr val="FFFFFF"/>
                </a:solidFill>
                <a:latin typeface="Segoe UI"/>
              </a:rPr>
              <a:t>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08760" y="3593591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600" b="1" i="0" noProof="0" dirty="0">
                <a:solidFill>
                  <a:srgbClr val="241C16"/>
                </a:solidFill>
                <a:latin typeface="Georgia"/>
              </a:rPr>
              <a:t>Vague prompts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70832" y="3657599"/>
            <a:ext cx="18288" cy="411480"/>
          </a:xfrm>
          <a:prstGeom prst="rect">
            <a:avLst/>
          </a:prstGeom>
          <a:solidFill>
            <a:srgbClr val="DACF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TextBox 19"/>
          <p:cNvSpPr txBox="1"/>
          <p:nvPr/>
        </p:nvSpPr>
        <p:spPr>
          <a:xfrm>
            <a:off x="4617720" y="3593591"/>
            <a:ext cx="690372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“Make it better” gets you “something.” Specific asks get specific results.</a:t>
            </a:r>
          </a:p>
        </p:txBody>
      </p:sp>
      <p:sp>
        <p:nvSpPr>
          <p:cNvPr id="21" name="Oval 20"/>
          <p:cNvSpPr/>
          <p:nvPr/>
        </p:nvSpPr>
        <p:spPr>
          <a:xfrm>
            <a:off x="868680" y="4498847"/>
            <a:ext cx="457200" cy="457200"/>
          </a:xfrm>
          <a:prstGeom prst="ellipse">
            <a:avLst/>
          </a:prstGeom>
          <a:solidFill>
            <a:srgbClr val="B054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TextBox 21"/>
          <p:cNvSpPr txBox="1"/>
          <p:nvPr/>
        </p:nvSpPr>
        <p:spPr>
          <a:xfrm>
            <a:off x="868680" y="4480559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b="1" i="0" noProof="0" dirty="0">
                <a:solidFill>
                  <a:srgbClr val="FFFFFF"/>
                </a:solidFill>
                <a:latin typeface="Segoe UI"/>
              </a:rPr>
              <a:t>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08760" y="4462272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600" b="1" i="0" noProof="0" dirty="0">
                <a:solidFill>
                  <a:srgbClr val="241C16"/>
                </a:solidFill>
                <a:latin typeface="Georgia"/>
              </a:rPr>
              <a:t>Trusting it blindly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70832" y="4526279"/>
            <a:ext cx="18288" cy="411480"/>
          </a:xfrm>
          <a:prstGeom prst="rect">
            <a:avLst/>
          </a:prstGeom>
          <a:solidFill>
            <a:srgbClr val="DACF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TextBox 24"/>
          <p:cNvSpPr txBox="1"/>
          <p:nvPr/>
        </p:nvSpPr>
        <p:spPr>
          <a:xfrm>
            <a:off x="4617720" y="4462272"/>
            <a:ext cx="690372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It's confident even when it's wrong. You're still the developer in the room.</a:t>
            </a:r>
          </a:p>
        </p:txBody>
      </p:sp>
      <p:sp>
        <p:nvSpPr>
          <p:cNvPr id="26" name="Oval 25"/>
          <p:cNvSpPr/>
          <p:nvPr/>
        </p:nvSpPr>
        <p:spPr>
          <a:xfrm>
            <a:off x="868680" y="5367527"/>
            <a:ext cx="457200" cy="457200"/>
          </a:xfrm>
          <a:prstGeom prst="ellipse">
            <a:avLst/>
          </a:prstGeom>
          <a:solidFill>
            <a:srgbClr val="B054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7" name="TextBox 26"/>
          <p:cNvSpPr txBox="1"/>
          <p:nvPr/>
        </p:nvSpPr>
        <p:spPr>
          <a:xfrm>
            <a:off x="868680" y="5349240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b="1" i="0" noProof="0" dirty="0">
                <a:solidFill>
                  <a:srgbClr val="FFFFFF"/>
                </a:solidFill>
                <a:latin typeface="Segoe UI"/>
              </a:rPr>
              <a:t>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08760" y="5330952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600" b="1" i="0" noProof="0" dirty="0">
                <a:solidFill>
                  <a:srgbClr val="241C16"/>
                </a:solidFill>
                <a:latin typeface="Georgia"/>
              </a:rPr>
              <a:t>One giant task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70832" y="5394959"/>
            <a:ext cx="18288" cy="411480"/>
          </a:xfrm>
          <a:prstGeom prst="rect">
            <a:avLst/>
          </a:prstGeom>
          <a:solidFill>
            <a:srgbClr val="DACF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0" name="TextBox 29"/>
          <p:cNvSpPr txBox="1"/>
          <p:nvPr/>
        </p:nvSpPr>
        <p:spPr>
          <a:xfrm>
            <a:off x="4617720" y="5330952"/>
            <a:ext cx="690372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Break big work into reviewable steps and commit as you go. Small blast radius wins.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imson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A0610">
              <a:alpha val="4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22960" y="868680"/>
            <a:ext cx="1051560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1" i="0" spc="250" noProof="0" dirty="0">
                <a:solidFill>
                  <a:srgbClr val="D97757"/>
                </a:solidFill>
                <a:latin typeface="Segoe UI"/>
              </a:rPr>
              <a:t>THE WHOLE DECK IN THREE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6384" y="1234440"/>
            <a:ext cx="1051560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4600" b="1" i="0" noProof="0" dirty="0">
                <a:solidFill>
                  <a:srgbClr val="F3EEE4"/>
                </a:solidFill>
                <a:latin typeface="Georgia"/>
              </a:rPr>
              <a:t>Claude responsibly.</a:t>
            </a:r>
          </a:p>
        </p:txBody>
      </p:sp>
      <p:pic>
        <p:nvPicPr>
          <p:cNvPr id="6" name="Picture 5" descr="spar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680" y="2532888"/>
            <a:ext cx="384048" cy="3840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63040" y="2478024"/>
            <a:ext cx="393192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2000" b="1" i="0" noProof="0" dirty="0">
                <a:solidFill>
                  <a:srgbClr val="D97757"/>
                </a:solidFill>
                <a:latin typeface="Georgia"/>
              </a:rPr>
              <a:t>Be specific.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06240" y="2478024"/>
            <a:ext cx="694944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500" b="0" i="0" noProof="0" dirty="0">
                <a:solidFill>
                  <a:srgbClr val="E4CFC4"/>
                </a:solidFill>
                <a:latin typeface="Segoe UI"/>
              </a:rPr>
              <a:t>Context beats hope. Say the file, the behavior, the constraint.</a:t>
            </a:r>
          </a:p>
        </p:txBody>
      </p:sp>
      <p:pic>
        <p:nvPicPr>
          <p:cNvPr id="9" name="Picture 8" descr="spar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680" y="3374136"/>
            <a:ext cx="384048" cy="38404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463040" y="3319272"/>
            <a:ext cx="393192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2000" b="1" i="0" noProof="0" dirty="0">
                <a:solidFill>
                  <a:srgbClr val="D97757"/>
                </a:solidFill>
                <a:latin typeface="Georgia"/>
              </a:rPr>
              <a:t>Stay in the loop.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06240" y="3319272"/>
            <a:ext cx="694944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500" b="0" i="0" noProof="0" dirty="0">
                <a:solidFill>
                  <a:srgbClr val="E4CFC4"/>
                </a:solidFill>
                <a:latin typeface="Segoe UI"/>
              </a:rPr>
              <a:t>Review before you trust. You're the dev; it's the junior.</a:t>
            </a:r>
          </a:p>
        </p:txBody>
      </p:sp>
      <p:pic>
        <p:nvPicPr>
          <p:cNvPr id="12" name="Picture 11" descr="spar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680" y="4215383"/>
            <a:ext cx="384048" cy="3840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463040" y="4160520"/>
            <a:ext cx="393192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2000" b="1" i="0" noProof="0" dirty="0">
                <a:solidFill>
                  <a:srgbClr val="D97757"/>
                </a:solidFill>
                <a:latin typeface="Georgia"/>
              </a:rPr>
              <a:t>Keep it lean.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06240" y="4160520"/>
            <a:ext cx="694944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500" b="0" i="0" noProof="0" dirty="0">
                <a:solidFill>
                  <a:srgbClr val="E4CFC4"/>
                </a:solidFill>
                <a:latin typeface="Segoe UI"/>
              </a:rPr>
              <a:t>Short memory, fresh context, small steps. Tokens are not free.</a:t>
            </a:r>
          </a:p>
        </p:txBody>
      </p:sp>
      <p:pic>
        <p:nvPicPr>
          <p:cNvPr id="15" name="Picture 14" descr="mascot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6920" y="4892040"/>
            <a:ext cx="1554480" cy="155448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22960" y="566928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800" b="1" i="1" noProof="0" dirty="0">
                <a:solidFill>
                  <a:srgbClr val="F3EEE4"/>
                </a:solidFill>
                <a:latin typeface="Georgia"/>
              </a:rPr>
              <a:t>Now go build something. </a:t>
            </a:r>
            <a:r>
              <a:rPr lang="en-US" sz="1800" b="0" i="1" noProof="0" dirty="0">
                <a:solidFill>
                  <a:srgbClr val="E4CFC4"/>
                </a:solidFill>
                <a:latin typeface="Georgia"/>
              </a:rPr>
              <a:t>The boilerplate's on Claude.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THE FLIGHT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What we'll cover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" y="2148840"/>
            <a:ext cx="2551176" cy="306324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Rectangle 6"/>
          <p:cNvSpPr/>
          <p:nvPr/>
        </p:nvSpPr>
        <p:spPr>
          <a:xfrm>
            <a:off x="566928" y="2148840"/>
            <a:ext cx="2551176" cy="12801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TextBox 7"/>
          <p:cNvSpPr txBox="1"/>
          <p:nvPr/>
        </p:nvSpPr>
        <p:spPr>
          <a:xfrm>
            <a:off x="822960" y="2532888"/>
            <a:ext cx="2093976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4000" b="1" i="0" noProof="0" dirty="0">
                <a:solidFill>
                  <a:srgbClr val="D97757"/>
                </a:solidFill>
                <a:latin typeface="Georgia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383280"/>
            <a:ext cx="2093976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900" b="1" i="0" noProof="0" dirty="0">
                <a:solidFill>
                  <a:srgbClr val="241C16"/>
                </a:solidFill>
                <a:latin typeface="Georgia"/>
              </a:rPr>
              <a:t>The Basics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977639"/>
            <a:ext cx="2075688" cy="13716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What Claude and Claude Code actually are, and the model lineup.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92424" y="2148840"/>
            <a:ext cx="2551176" cy="306324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ectangle 11"/>
          <p:cNvSpPr/>
          <p:nvPr/>
        </p:nvSpPr>
        <p:spPr>
          <a:xfrm>
            <a:off x="3392424" y="2148840"/>
            <a:ext cx="2551176" cy="12801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TextBox 12"/>
          <p:cNvSpPr txBox="1"/>
          <p:nvPr/>
        </p:nvSpPr>
        <p:spPr>
          <a:xfrm>
            <a:off x="3648456" y="2532888"/>
            <a:ext cx="2093976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4000" b="1" i="0" noProof="0" dirty="0">
                <a:solidFill>
                  <a:srgbClr val="D97757"/>
                </a:solidFill>
                <a:latin typeface="Georgia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48456" y="3383280"/>
            <a:ext cx="2093976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900" b="1" i="0" noProof="0" dirty="0">
                <a:solidFill>
                  <a:srgbClr val="241C16"/>
                </a:solidFill>
                <a:latin typeface="Georgia"/>
              </a:rPr>
              <a:t>Prompting Well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48456" y="3977639"/>
            <a:ext cx="2075688" cy="13716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How to ask for what you want</a:t>
            </a:r>
            <a:r>
              <a:rPr lang="en-US" sz="1350" dirty="0">
                <a:solidFill>
                  <a:srgbClr val="6E645A"/>
                </a:solidFill>
                <a:latin typeface="Segoe UI"/>
              </a:rPr>
              <a:t> </a:t>
            </a:r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and get it the first time.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148840"/>
            <a:ext cx="2551176" cy="306324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Rectangle 16"/>
          <p:cNvSpPr/>
          <p:nvPr/>
        </p:nvSpPr>
        <p:spPr>
          <a:xfrm>
            <a:off x="6217920" y="2148840"/>
            <a:ext cx="2551176" cy="12801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extBox 17"/>
          <p:cNvSpPr txBox="1"/>
          <p:nvPr/>
        </p:nvSpPr>
        <p:spPr>
          <a:xfrm>
            <a:off x="6473952" y="2532888"/>
            <a:ext cx="2093976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4000" b="1" i="0" noProof="0" dirty="0">
                <a:solidFill>
                  <a:srgbClr val="D97757"/>
                </a:solidFill>
                <a:latin typeface="Georgia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73952" y="3383280"/>
            <a:ext cx="2093976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900" b="1" i="0" noProof="0" dirty="0">
                <a:solidFill>
                  <a:srgbClr val="241C16"/>
                </a:solidFill>
                <a:latin typeface="Georgia"/>
              </a:rPr>
              <a:t>In Practice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73952" y="3977639"/>
            <a:ext cx="2075688" cy="13716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Launching, planning, and giving Claude a memory.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043415" y="2148840"/>
            <a:ext cx="2551176" cy="306324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Rectangle 21"/>
          <p:cNvSpPr/>
          <p:nvPr/>
        </p:nvSpPr>
        <p:spPr>
          <a:xfrm>
            <a:off x="9043415" y="2148840"/>
            <a:ext cx="2551176" cy="12801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TextBox 22"/>
          <p:cNvSpPr txBox="1"/>
          <p:nvPr/>
        </p:nvSpPr>
        <p:spPr>
          <a:xfrm>
            <a:off x="9299447" y="2532888"/>
            <a:ext cx="2093976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4000" b="1" i="0" noProof="0" dirty="0">
                <a:solidFill>
                  <a:srgbClr val="D97757"/>
                </a:solidFill>
                <a:latin typeface="Georgia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99447" y="3383280"/>
            <a:ext cx="2093976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900" b="1" i="0" noProof="0" dirty="0">
                <a:solidFill>
                  <a:srgbClr val="241C16"/>
                </a:solidFill>
                <a:latin typeface="Georgia"/>
              </a:rPr>
              <a:t>Power &amp; Pitfalls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99447" y="3977639"/>
            <a:ext cx="2075688" cy="13716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Commands worth knowing, and how not to shoot your foot.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THE BASICS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So, what is Claude?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783080"/>
            <a:ext cx="1042416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30000"/>
              </a:lnSpc>
            </a:pPr>
            <a:r>
              <a:rPr lang="en-US" sz="1700" b="0" i="0" noProof="0" dirty="0">
                <a:solidFill>
                  <a:srgbClr val="241C16"/>
                </a:solidFill>
                <a:latin typeface="Segoe UI"/>
              </a:rPr>
              <a:t>Claude is a family of large language models built by </a:t>
            </a:r>
            <a:r>
              <a:rPr lang="en-US" sz="1700" b="1" i="0" noProof="0" dirty="0">
                <a:solidFill>
                  <a:srgbClr val="B05438"/>
                </a:solidFill>
                <a:latin typeface="Segoe UI"/>
              </a:rPr>
              <a:t>Anthropic</a:t>
            </a:r>
            <a:r>
              <a:rPr lang="en-US" sz="1700" noProof="0" dirty="0">
                <a:solidFill>
                  <a:srgbClr val="241C16"/>
                </a:solidFill>
                <a:latin typeface="Segoe UI"/>
              </a:rPr>
              <a:t>, </a:t>
            </a:r>
            <a:r>
              <a:rPr lang="en-US" sz="1700" b="0" i="0" noProof="0" dirty="0">
                <a:solidFill>
                  <a:srgbClr val="241C16"/>
                </a:solidFill>
                <a:latin typeface="Segoe UI"/>
              </a:rPr>
              <a:t>an AI safety company. You talk to it in plain language; it talks back.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66928" y="2788920"/>
            <a:ext cx="3465576" cy="251460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Oval 7"/>
          <p:cNvSpPr/>
          <p:nvPr/>
        </p:nvSpPr>
        <p:spPr>
          <a:xfrm>
            <a:off x="841247" y="3081527"/>
            <a:ext cx="457200" cy="457200"/>
          </a:xfrm>
          <a:prstGeom prst="ellipse">
            <a:avLst/>
          </a:prstGeom>
          <a:solidFill>
            <a:srgbClr val="EAE0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9" name="Picture 8" descr="sp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256" y="3145536"/>
            <a:ext cx="329184" cy="32918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41247" y="3685031"/>
            <a:ext cx="2962656" cy="566928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pPr algn="l"/>
            <a:r>
              <a:rPr lang="en-US" sz="1650" b="1" i="0" noProof="0" dirty="0">
                <a:solidFill>
                  <a:srgbClr val="241C16"/>
                </a:solidFill>
                <a:latin typeface="Georgia"/>
              </a:rPr>
              <a:t>Built by Anthropic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1247" y="4361688"/>
            <a:ext cx="2935224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An AI research company focused on building AI that's safe, steerable, and genuinely useful.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06824" y="2788920"/>
            <a:ext cx="3465576" cy="251460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Oval 12"/>
          <p:cNvSpPr/>
          <p:nvPr/>
        </p:nvSpPr>
        <p:spPr>
          <a:xfrm>
            <a:off x="4581144" y="3081527"/>
            <a:ext cx="457200" cy="457200"/>
          </a:xfrm>
          <a:prstGeom prst="ellipse">
            <a:avLst/>
          </a:prstGeom>
          <a:solidFill>
            <a:srgbClr val="EAE0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14" name="Picture 13" descr="sp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5152" y="3145536"/>
            <a:ext cx="329184" cy="32918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581144" y="3685031"/>
            <a:ext cx="2962656" cy="566928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pPr algn="l"/>
            <a:r>
              <a:rPr lang="en-US" sz="1650" b="1" i="0" noProof="0" dirty="0">
                <a:solidFill>
                  <a:srgbClr val="241C16"/>
                </a:solidFill>
                <a:latin typeface="Georgia"/>
              </a:rPr>
              <a:t>A family of models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81144" y="4361688"/>
            <a:ext cx="2935224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Large language models trained on vast text. You describe what you need; it reasons and responds.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046719" y="2788920"/>
            <a:ext cx="3465576" cy="251460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Oval 17"/>
          <p:cNvSpPr/>
          <p:nvPr/>
        </p:nvSpPr>
        <p:spPr>
          <a:xfrm>
            <a:off x="8321040" y="3081527"/>
            <a:ext cx="457200" cy="457200"/>
          </a:xfrm>
          <a:prstGeom prst="ellipse">
            <a:avLst/>
          </a:prstGeom>
          <a:solidFill>
            <a:srgbClr val="EAE0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19" name="Picture 18" descr="sp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5047" y="3145536"/>
            <a:ext cx="329184" cy="32918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8321040" y="3685031"/>
            <a:ext cx="2962656" cy="566928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pPr algn="l"/>
            <a:r>
              <a:rPr lang="en-US" sz="1650" b="1" i="0" noProof="0" dirty="0">
                <a:solidFill>
                  <a:srgbClr val="241C16"/>
                </a:solidFill>
                <a:latin typeface="Georgia"/>
              </a:rPr>
              <a:t>Helpful, honest, harmless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21040" y="4361688"/>
            <a:ext cx="2935224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Trained with Constitutional AI to be useful without going off the rails: not just fancy autocomplete.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5623560"/>
            <a:ext cx="1042416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00" b="0" i="1" noProof="0" dirty="0">
                <a:solidFill>
                  <a:srgbClr val="6E645A"/>
                </a:solidFill>
                <a:latin typeface="Segoe UI"/>
              </a:rPr>
              <a:t>Chat with it at </a:t>
            </a:r>
            <a:r>
              <a:rPr lang="en-US" sz="1400" b="1" i="1" noProof="0" dirty="0">
                <a:solidFill>
                  <a:srgbClr val="B05438"/>
                </a:solidFill>
                <a:latin typeface="Segoe UI"/>
              </a:rPr>
              <a:t>claude.ai</a:t>
            </a:r>
            <a:r>
              <a:rPr lang="en-US" sz="1400" b="0" i="1" noProof="0" dirty="0">
                <a:solidFill>
                  <a:srgbClr val="6E645A"/>
                </a:solidFill>
                <a:latin typeface="Segoe UI"/>
              </a:rPr>
              <a:t> — or, as we're about to see, put it to work right inside your terminal.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THE BASICS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One Claude, four sizes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" y="1828800"/>
            <a:ext cx="2551176" cy="324612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TextBox 6"/>
          <p:cNvSpPr txBox="1"/>
          <p:nvPr/>
        </p:nvSpPr>
        <p:spPr>
          <a:xfrm>
            <a:off x="822960" y="2084832"/>
            <a:ext cx="2093976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2300" b="1" i="0" noProof="0" dirty="0">
                <a:solidFill>
                  <a:srgbClr val="241C16"/>
                </a:solidFill>
                <a:latin typeface="Georgia"/>
              </a:rPr>
              <a:t>Haiku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578608"/>
            <a:ext cx="2093976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100" b="1" i="0" spc="120" noProof="0" dirty="0">
                <a:solidFill>
                  <a:srgbClr val="B05438"/>
                </a:solidFill>
                <a:latin typeface="Segoe UI"/>
              </a:rPr>
              <a:t>FAST &amp; FRUGAL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017520"/>
            <a:ext cx="2057400" cy="10515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Quick edits, simple questions, high-volume work.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4160520"/>
            <a:ext cx="2093976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50" b="1" i="0" spc="100" noProof="0" dirty="0">
                <a:solidFill>
                  <a:srgbClr val="6E645A"/>
                </a:solidFill>
                <a:latin typeface="Segoe UI"/>
              </a:rPr>
              <a:t>SPEED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ounded Rectangle 11"/>
          <p:cNvSpPr/>
          <p:nvPr/>
        </p:nvSpPr>
        <p:spPr>
          <a:xfrm>
            <a:off x="1147572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Rounded Rectangle 12"/>
          <p:cNvSpPr/>
          <p:nvPr/>
        </p:nvSpPr>
        <p:spPr>
          <a:xfrm>
            <a:off x="1472184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ounded Rectangle 13"/>
          <p:cNvSpPr/>
          <p:nvPr/>
        </p:nvSpPr>
        <p:spPr>
          <a:xfrm>
            <a:off x="1796795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ounded Rectangle 14"/>
          <p:cNvSpPr/>
          <p:nvPr/>
        </p:nvSpPr>
        <p:spPr>
          <a:xfrm>
            <a:off x="2121408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DCDB6"/>
          </a:solidFill>
          <a:ln w="9525">
            <a:solidFill>
              <a:srgbClr val="C0AD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Rounded Rectangle 15"/>
          <p:cNvSpPr/>
          <p:nvPr/>
        </p:nvSpPr>
        <p:spPr>
          <a:xfrm>
            <a:off x="3392424" y="1828800"/>
            <a:ext cx="2551176" cy="3246120"/>
          </a:xfrm>
          <a:prstGeom prst="roundRect">
            <a:avLst>
              <a:gd name="adj" fmla="val 6000"/>
            </a:avLst>
          </a:prstGeom>
          <a:solidFill>
            <a:srgbClr val="EAE0D1"/>
          </a:solidFill>
          <a:ln w="22860">
            <a:solidFill>
              <a:srgbClr val="D977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TextBox 16"/>
          <p:cNvSpPr txBox="1"/>
          <p:nvPr/>
        </p:nvSpPr>
        <p:spPr>
          <a:xfrm>
            <a:off x="3648456" y="2084832"/>
            <a:ext cx="2093976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2300" b="1" i="0" noProof="0" dirty="0">
                <a:solidFill>
                  <a:srgbClr val="241C16"/>
                </a:solidFill>
                <a:latin typeface="Georgia"/>
              </a:rPr>
              <a:t>Sonnet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48456" y="2578608"/>
            <a:ext cx="2093976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100" b="1" i="0" spc="120" noProof="0" dirty="0">
                <a:solidFill>
                  <a:srgbClr val="B05438"/>
                </a:solidFill>
                <a:latin typeface="Segoe UI"/>
              </a:rPr>
              <a:t>THE BALANCED ONE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48456" y="3017520"/>
            <a:ext cx="2057400" cy="10515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Your day-to-day default for most coding.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48456" y="4160520"/>
            <a:ext cx="2093976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50" b="1" i="0" spc="100" noProof="0" dirty="0">
                <a:solidFill>
                  <a:srgbClr val="6E645A"/>
                </a:solidFill>
                <a:latin typeface="Segoe UI"/>
              </a:rPr>
              <a:t>SPEED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648456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Rounded Rectangle 21"/>
          <p:cNvSpPr/>
          <p:nvPr/>
        </p:nvSpPr>
        <p:spPr>
          <a:xfrm>
            <a:off x="3973068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Rounded Rectangle 22"/>
          <p:cNvSpPr/>
          <p:nvPr/>
        </p:nvSpPr>
        <p:spPr>
          <a:xfrm>
            <a:off x="4297680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4" name="Rounded Rectangle 23"/>
          <p:cNvSpPr/>
          <p:nvPr/>
        </p:nvSpPr>
        <p:spPr>
          <a:xfrm>
            <a:off x="4622292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DCDB6"/>
          </a:solidFill>
          <a:ln w="9525">
            <a:solidFill>
              <a:srgbClr val="C0AD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Rounded Rectangle 24"/>
          <p:cNvSpPr/>
          <p:nvPr/>
        </p:nvSpPr>
        <p:spPr>
          <a:xfrm>
            <a:off x="4946904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DCDB6"/>
          </a:solidFill>
          <a:ln w="9525">
            <a:solidFill>
              <a:srgbClr val="C0AD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6" name="Rounded Rectangle 25"/>
          <p:cNvSpPr/>
          <p:nvPr/>
        </p:nvSpPr>
        <p:spPr>
          <a:xfrm>
            <a:off x="6217920" y="1828800"/>
            <a:ext cx="2551176" cy="324612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7" name="TextBox 26"/>
          <p:cNvSpPr txBox="1"/>
          <p:nvPr/>
        </p:nvSpPr>
        <p:spPr>
          <a:xfrm>
            <a:off x="6473952" y="2084832"/>
            <a:ext cx="2093976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2300" b="1" i="0" noProof="0" dirty="0">
                <a:solidFill>
                  <a:srgbClr val="241C16"/>
                </a:solidFill>
                <a:latin typeface="Georgia"/>
              </a:rPr>
              <a:t>Opus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73952" y="2578608"/>
            <a:ext cx="2093976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100" b="1" i="0" spc="120" noProof="0" dirty="0">
                <a:solidFill>
                  <a:srgbClr val="B05438"/>
                </a:solidFill>
                <a:latin typeface="Segoe UI"/>
              </a:rPr>
              <a:t>THE HEAVY LIFTER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73952" y="3017520"/>
            <a:ext cx="2057400" cy="10515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Complex, multi-step reasoning and hard problems.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73952" y="4160520"/>
            <a:ext cx="2093976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50" b="1" i="0" spc="100" noProof="0" dirty="0">
                <a:solidFill>
                  <a:srgbClr val="6E645A"/>
                </a:solidFill>
                <a:latin typeface="Segoe UI"/>
              </a:rPr>
              <a:t>SPEED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473952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2" name="Rounded Rectangle 31"/>
          <p:cNvSpPr/>
          <p:nvPr/>
        </p:nvSpPr>
        <p:spPr>
          <a:xfrm>
            <a:off x="6798564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3" name="Rounded Rectangle 32"/>
          <p:cNvSpPr/>
          <p:nvPr/>
        </p:nvSpPr>
        <p:spPr>
          <a:xfrm>
            <a:off x="7123176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DCDB6"/>
          </a:solidFill>
          <a:ln w="9525">
            <a:solidFill>
              <a:srgbClr val="C0AD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Rounded Rectangle 33"/>
          <p:cNvSpPr/>
          <p:nvPr/>
        </p:nvSpPr>
        <p:spPr>
          <a:xfrm>
            <a:off x="7447788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DCDB6"/>
          </a:solidFill>
          <a:ln w="9525">
            <a:solidFill>
              <a:srgbClr val="C0AD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5" name="Rounded Rectangle 34"/>
          <p:cNvSpPr/>
          <p:nvPr/>
        </p:nvSpPr>
        <p:spPr>
          <a:xfrm>
            <a:off x="7772400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DCDB6"/>
          </a:solidFill>
          <a:ln w="9525">
            <a:solidFill>
              <a:srgbClr val="C0AD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6" name="Rounded Rectangle 35"/>
          <p:cNvSpPr/>
          <p:nvPr/>
        </p:nvSpPr>
        <p:spPr>
          <a:xfrm>
            <a:off x="9043415" y="1828800"/>
            <a:ext cx="2551176" cy="3246120"/>
          </a:xfrm>
          <a:prstGeom prst="roundRect">
            <a:avLst>
              <a:gd name="adj" fmla="val 6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7" name="TextBox 36"/>
          <p:cNvSpPr txBox="1"/>
          <p:nvPr/>
        </p:nvSpPr>
        <p:spPr>
          <a:xfrm>
            <a:off x="9299447" y="2084832"/>
            <a:ext cx="2093976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2300" b="1" i="0" noProof="0" dirty="0">
                <a:solidFill>
                  <a:srgbClr val="241C16"/>
                </a:solidFill>
                <a:latin typeface="Georgia"/>
              </a:rPr>
              <a:t>Fable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299447" y="2578608"/>
            <a:ext cx="2093976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100" b="1" i="0" spc="120" noProof="0" dirty="0">
                <a:solidFill>
                  <a:srgbClr val="B05438"/>
                </a:solidFill>
                <a:latin typeface="Segoe UI"/>
              </a:rPr>
              <a:t>MOST CAPABLE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299447" y="3017520"/>
            <a:ext cx="2057400" cy="10515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6E645A"/>
                </a:solidFill>
                <a:latin typeface="Segoe UI"/>
              </a:rPr>
              <a:t>Long, autonomous jobs that span more than one sitting.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299447" y="4160520"/>
            <a:ext cx="2093976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50" b="1" i="0" spc="100" noProof="0" dirty="0">
                <a:solidFill>
                  <a:srgbClr val="6E645A"/>
                </a:solidFill>
                <a:latin typeface="Segoe UI"/>
              </a:rPr>
              <a:t>SPEED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9299447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2" name="Rounded Rectangle 41"/>
          <p:cNvSpPr/>
          <p:nvPr/>
        </p:nvSpPr>
        <p:spPr>
          <a:xfrm>
            <a:off x="9624059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DCDB6"/>
          </a:solidFill>
          <a:ln w="9525">
            <a:solidFill>
              <a:srgbClr val="C0AD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3" name="Rounded Rectangle 42"/>
          <p:cNvSpPr/>
          <p:nvPr/>
        </p:nvSpPr>
        <p:spPr>
          <a:xfrm>
            <a:off x="9948672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DCDB6"/>
          </a:solidFill>
          <a:ln w="9525">
            <a:solidFill>
              <a:srgbClr val="C0AD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4" name="Rounded Rectangle 43"/>
          <p:cNvSpPr/>
          <p:nvPr/>
        </p:nvSpPr>
        <p:spPr>
          <a:xfrm>
            <a:off x="10273283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DCDB6"/>
          </a:solidFill>
          <a:ln w="9525">
            <a:solidFill>
              <a:srgbClr val="C0AD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5" name="Rounded Rectangle 44"/>
          <p:cNvSpPr/>
          <p:nvPr/>
        </p:nvSpPr>
        <p:spPr>
          <a:xfrm>
            <a:off x="10597895" y="4416552"/>
            <a:ext cx="274320" cy="109728"/>
          </a:xfrm>
          <a:prstGeom prst="roundRect">
            <a:avLst>
              <a:gd name="adj" fmla="val 40000"/>
            </a:avLst>
          </a:prstGeom>
          <a:solidFill>
            <a:srgbClr val="DDCDB6"/>
          </a:solidFill>
          <a:ln w="9525">
            <a:solidFill>
              <a:srgbClr val="C0AD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6" name="TextBox 45"/>
          <p:cNvSpPr txBox="1"/>
          <p:nvPr/>
        </p:nvSpPr>
        <p:spPr>
          <a:xfrm>
            <a:off x="566928" y="5257800"/>
            <a:ext cx="110642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sz="1250" b="1" i="0" noProof="0" dirty="0">
                <a:solidFill>
                  <a:srgbClr val="6E645A"/>
                </a:solidFill>
                <a:latin typeface="Segoe UI"/>
              </a:rPr>
              <a:t>Faster &amp; cheaper</a:t>
            </a:r>
            <a:r>
              <a:rPr lang="en-US" sz="1250" b="0" i="0" noProof="0" dirty="0">
                <a:solidFill>
                  <a:srgbClr val="DACFBE"/>
                </a:solidFill>
                <a:latin typeface="Segoe UI"/>
              </a:rPr>
              <a:t>  ————————————————————————————————————  </a:t>
            </a:r>
            <a:r>
              <a:rPr lang="en-US" sz="1250" b="1" i="0" noProof="0" dirty="0">
                <a:solidFill>
                  <a:srgbClr val="B05438"/>
                </a:solidFill>
                <a:latin typeface="Segoe UI"/>
              </a:rPr>
              <a:t>Smarter &amp; more thorough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66928" y="5715000"/>
            <a:ext cx="110642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sz="1250" b="0" i="1" noProof="0" dirty="0">
                <a:solidFill>
                  <a:srgbClr val="6E645A"/>
                </a:solidFill>
                <a:latin typeface="Segoe UI"/>
              </a:rPr>
              <a:t>Sonnet is the default. Reach for Haiku to save time and Opus or Fable when the problem earns it. Switch anytime with </a:t>
            </a:r>
            <a:r>
              <a:rPr lang="en-US" sz="1250" b="0" i="0" noProof="0" dirty="0">
                <a:solidFill>
                  <a:srgbClr val="B05438"/>
                </a:solidFill>
                <a:latin typeface="Consolas"/>
              </a:rPr>
              <a:t>/model</a:t>
            </a:r>
            <a:r>
              <a:rPr lang="en-US" sz="1250" b="0" i="1" noProof="0" dirty="0">
                <a:solidFill>
                  <a:srgbClr val="6E645A"/>
                </a:solidFill>
                <a:latin typeface="Segoe UI"/>
              </a:rPr>
              <a:t>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THE BASICS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And what is Claude Code?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783080"/>
            <a:ext cx="1042416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30000"/>
              </a:lnSpc>
            </a:pPr>
            <a:r>
              <a:rPr lang="en-US" sz="1700" b="0" i="0" noProof="0" dirty="0">
                <a:solidFill>
                  <a:srgbClr val="241C16"/>
                </a:solidFill>
                <a:latin typeface="Segoe UI"/>
              </a:rPr>
              <a:t>Claude, living in your terminal. An </a:t>
            </a:r>
            <a:r>
              <a:rPr lang="en-US" sz="1700" b="1" i="0" noProof="0" dirty="0">
                <a:solidFill>
                  <a:srgbClr val="B05438"/>
                </a:solidFill>
                <a:latin typeface="Segoe UI"/>
              </a:rPr>
              <a:t>agent</a:t>
            </a:r>
            <a:r>
              <a:rPr lang="en-US" sz="1700" b="0" i="0" noProof="0" dirty="0">
                <a:solidFill>
                  <a:srgbClr val="241C16"/>
                </a:solidFill>
                <a:latin typeface="Segoe UI"/>
              </a:rPr>
              <a:t> that actually does things, instead of just telling you how.</a:t>
            </a:r>
          </a:p>
        </p:txBody>
      </p:sp>
      <p:sp>
        <p:nvSpPr>
          <p:cNvPr id="7" name="Oval 6"/>
          <p:cNvSpPr/>
          <p:nvPr/>
        </p:nvSpPr>
        <p:spPr>
          <a:xfrm>
            <a:off x="868680" y="2788920"/>
            <a:ext cx="566928" cy="566928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8" name="Picture 7" descr="sp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" y="2871215"/>
            <a:ext cx="402336" cy="40233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91640" y="2770632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800" b="1" i="0" noProof="0" dirty="0">
                <a:solidFill>
                  <a:srgbClr val="241C16"/>
                </a:solidFill>
                <a:latin typeface="Georgia"/>
              </a:rPr>
              <a:t>Runs where you work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91640" y="3191256"/>
            <a:ext cx="950976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00" b="0" i="0" noProof="0" dirty="0">
                <a:solidFill>
                  <a:srgbClr val="6E645A"/>
                </a:solidFill>
                <a:latin typeface="Segoe UI"/>
              </a:rPr>
              <a:t>A command-line tool you launch inside any project, with extensions for your editor too.</a:t>
            </a:r>
          </a:p>
        </p:txBody>
      </p:sp>
      <p:sp>
        <p:nvSpPr>
          <p:cNvPr id="11" name="Oval 10"/>
          <p:cNvSpPr/>
          <p:nvPr/>
        </p:nvSpPr>
        <p:spPr>
          <a:xfrm>
            <a:off x="868680" y="3931920"/>
            <a:ext cx="566928" cy="566928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12" name="Picture 11" descr="sp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" y="4014215"/>
            <a:ext cx="402336" cy="40233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691640" y="3913632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800" b="1" i="0" noProof="0" dirty="0">
                <a:solidFill>
                  <a:srgbClr val="241C16"/>
                </a:solidFill>
                <a:latin typeface="Georgia"/>
              </a:rPr>
              <a:t>It's a true agent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91640" y="4334256"/>
            <a:ext cx="950976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00" b="0" i="0" noProof="0" dirty="0">
                <a:solidFill>
                  <a:srgbClr val="6E645A"/>
                </a:solidFill>
                <a:latin typeface="Segoe UI"/>
              </a:rPr>
              <a:t>Reads and writes files, runs commands, searches the web, and uses any tools you hand it.</a:t>
            </a:r>
          </a:p>
        </p:txBody>
      </p:sp>
      <p:sp>
        <p:nvSpPr>
          <p:cNvPr id="15" name="Oval 14"/>
          <p:cNvSpPr/>
          <p:nvPr/>
        </p:nvSpPr>
        <p:spPr>
          <a:xfrm>
            <a:off x="868680" y="5074920"/>
            <a:ext cx="566928" cy="566928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16" name="Picture 15" descr="sp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" y="5157216"/>
            <a:ext cx="402336" cy="40233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691640" y="5056632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800" b="1" i="0" noProof="0" dirty="0">
                <a:solidFill>
                  <a:srgbClr val="241C16"/>
                </a:solidFill>
                <a:latin typeface="Georgia"/>
              </a:rPr>
              <a:t>Built for whole projects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91640" y="5477256"/>
            <a:ext cx="950976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00" b="0" i="0" noProof="0" dirty="0">
                <a:solidFill>
                  <a:srgbClr val="6E645A"/>
                </a:solidFill>
                <a:latin typeface="Segoe UI"/>
              </a:rPr>
              <a:t>Explores folders, edits across many files, and can spin up subagents to tackle big jobs in parallel.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A BRIEF INTERLUDE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This could be you soon!</a:t>
            </a:r>
          </a:p>
        </p:txBody>
      </p:sp>
      <p:pic>
        <p:nvPicPr>
          <p:cNvPr id="6" name="Picture 5" descr="beach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7248" y="1828800"/>
            <a:ext cx="5943600" cy="368913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71600" y="5806440"/>
            <a:ext cx="941832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>
              <a:lnSpc>
                <a:spcPct val="130000"/>
              </a:lnSpc>
            </a:pPr>
            <a:r>
              <a:rPr lang="en-US" sz="1500" b="0" i="1" noProof="0" dirty="0">
                <a:solidFill>
                  <a:srgbClr val="241C16"/>
                </a:solidFill>
                <a:latin typeface="Segoe UI"/>
              </a:rPr>
              <a:t>Full disclosure: results may not include an actual beach. </a:t>
            </a:r>
            <a:r>
              <a:rPr lang="en-US" sz="1500" b="0" i="1" noProof="0" dirty="0">
                <a:solidFill>
                  <a:srgbClr val="6E645A"/>
                </a:solidFill>
                <a:latin typeface="Segoe UI"/>
              </a:rPr>
              <a:t>Side effects include finishing the boilerplate before lunch and spending your brain on decisions that need one.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PROMPTING WELL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Talking to an AI, in general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874519"/>
            <a:ext cx="603504" cy="603504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TextBox 6"/>
          <p:cNvSpPr txBox="1"/>
          <p:nvPr/>
        </p:nvSpPr>
        <p:spPr>
          <a:xfrm>
            <a:off x="868680" y="1856231"/>
            <a:ext cx="603504" cy="60350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1837943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900" b="1" i="0" noProof="0" dirty="0">
                <a:solidFill>
                  <a:srgbClr val="241C16"/>
                </a:solidFill>
                <a:latin typeface="Georgia"/>
              </a:rPr>
              <a:t>Write in English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295144"/>
            <a:ext cx="941832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50" b="0" i="0" noProof="0" dirty="0">
                <a:solidFill>
                  <a:srgbClr val="6E645A"/>
                </a:solidFill>
                <a:latin typeface="Segoe UI"/>
              </a:rPr>
              <a:t>Models are strongest in English. Other languages often work</a:t>
            </a:r>
            <a:r>
              <a:rPr lang="en-US" sz="1450" noProof="0" dirty="0">
                <a:solidFill>
                  <a:srgbClr val="6E645A"/>
                </a:solidFill>
                <a:latin typeface="Segoe UI"/>
              </a:rPr>
              <a:t> </a:t>
            </a:r>
            <a:r>
              <a:rPr lang="en-US" sz="1450" b="0" i="0" noProof="0" dirty="0">
                <a:solidFill>
                  <a:srgbClr val="6E645A"/>
                </a:solidFill>
                <a:latin typeface="Segoe UI"/>
              </a:rPr>
              <a:t>but expect more mistakes and more hallucinations.</a:t>
            </a:r>
          </a:p>
        </p:txBody>
      </p:sp>
      <p:sp>
        <p:nvSpPr>
          <p:cNvPr id="10" name="Oval 9"/>
          <p:cNvSpPr/>
          <p:nvPr/>
        </p:nvSpPr>
        <p:spPr>
          <a:xfrm>
            <a:off x="868680" y="3200400"/>
            <a:ext cx="603504" cy="603504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868680" y="3182112"/>
            <a:ext cx="603504" cy="60350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7360" y="3163824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900" b="1" i="0" noProof="0" dirty="0">
                <a:solidFill>
                  <a:srgbClr val="241C16"/>
                </a:solidFill>
                <a:latin typeface="Georgia"/>
              </a:rPr>
              <a:t>Be complete, not terse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7360" y="3621024"/>
            <a:ext cx="941832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50" b="0" i="0" noProof="0" dirty="0">
                <a:solidFill>
                  <a:srgbClr val="6E645A"/>
                </a:solidFill>
                <a:latin typeface="Segoe UI"/>
              </a:rPr>
              <a:t>Describe what you want in the detail you'd give a colleague. Cut the filler; keep every specific.</a:t>
            </a:r>
          </a:p>
        </p:txBody>
      </p:sp>
      <p:sp>
        <p:nvSpPr>
          <p:cNvPr id="14" name="Oval 13"/>
          <p:cNvSpPr/>
          <p:nvPr/>
        </p:nvSpPr>
        <p:spPr>
          <a:xfrm>
            <a:off x="868680" y="4526279"/>
            <a:ext cx="603504" cy="603504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TextBox 14"/>
          <p:cNvSpPr txBox="1"/>
          <p:nvPr/>
        </p:nvSpPr>
        <p:spPr>
          <a:xfrm>
            <a:off x="868680" y="4507992"/>
            <a:ext cx="603504" cy="60350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7360" y="4489703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900" b="1" i="0" noProof="0" dirty="0">
                <a:solidFill>
                  <a:srgbClr val="241C16"/>
                </a:solidFill>
                <a:latin typeface="Georgia"/>
              </a:rPr>
              <a:t>Spell it out </a:t>
            </a:r>
            <a:r>
              <a:rPr lang="en-US" sz="1900" b="1" i="0" noProof="0" dirty="0" err="1">
                <a:solidFill>
                  <a:srgbClr val="241C16"/>
                </a:solidFill>
                <a:latin typeface="Georgia"/>
              </a:rPr>
              <a:t>corectly</a:t>
            </a:r>
            <a:endParaRPr lang="en-US" sz="1900" b="1" i="0" noProof="0" dirty="0">
              <a:solidFill>
                <a:srgbClr val="241C16"/>
              </a:solidFill>
              <a:latin typeface="Georgi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37360" y="4946903"/>
            <a:ext cx="941832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50" b="0" i="0" noProof="0" dirty="0">
                <a:solidFill>
                  <a:srgbClr val="6E645A"/>
                </a:solidFill>
                <a:latin typeface="Segoe UI"/>
              </a:rPr>
              <a:t>Claude usually forgives typos, but “usually” isn't “always.” Garbage in, garbage out still applies.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07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39AED7C6-F402-7AF0-DB49-238479418C1E}"/>
                  </a:ext>
                </a:extLst>
              </p14:cNvPr>
              <p14:cNvContentPartPr/>
              <p14:nvPr/>
            </p14:nvContentPartPr>
            <p14:xfrm>
              <a:off x="3143183" y="4743139"/>
              <a:ext cx="685440" cy="3636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39AED7C6-F402-7AF0-DB49-238479418C1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37063" y="4737019"/>
                <a:ext cx="69768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1D252FF5-0300-6DC1-463C-5CDEAD465078}"/>
                  </a:ext>
                </a:extLst>
              </p14:cNvPr>
              <p14:cNvContentPartPr/>
              <p14:nvPr/>
            </p14:nvContentPartPr>
            <p14:xfrm>
              <a:off x="3833663" y="4748179"/>
              <a:ext cx="267840" cy="2808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1D252FF5-0300-6DC1-463C-5CDEAD46507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827543" y="4742059"/>
                <a:ext cx="280080" cy="40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PROMPTING WELL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Talking to Claude, specifically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874519"/>
            <a:ext cx="603504" cy="603504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TextBox 6"/>
          <p:cNvSpPr txBox="1"/>
          <p:nvPr/>
        </p:nvSpPr>
        <p:spPr>
          <a:xfrm>
            <a:off x="868680" y="1856231"/>
            <a:ext cx="603504" cy="60350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1837943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900" b="1" i="0" noProof="0" dirty="0">
                <a:solidFill>
                  <a:srgbClr val="241C16"/>
                </a:solidFill>
                <a:latin typeface="Georgia"/>
              </a:rPr>
              <a:t>Treat it like a sharp junior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295144"/>
            <a:ext cx="950976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50" b="0" i="0" noProof="0" dirty="0">
                <a:solidFill>
                  <a:srgbClr val="6E645A"/>
                </a:solidFill>
                <a:latin typeface="Segoe UI"/>
              </a:rPr>
              <a:t>Capable and eager, and it still makes mistakes. Steering it back isn't fighting the AI; it's just code review.</a:t>
            </a:r>
          </a:p>
        </p:txBody>
      </p:sp>
      <p:sp>
        <p:nvSpPr>
          <p:cNvPr id="10" name="Oval 9"/>
          <p:cNvSpPr/>
          <p:nvPr/>
        </p:nvSpPr>
        <p:spPr>
          <a:xfrm>
            <a:off x="868680" y="3291839"/>
            <a:ext cx="603504" cy="603504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868680" y="3273551"/>
            <a:ext cx="603504" cy="60350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7360" y="3255263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900" b="1" i="0" noProof="0" dirty="0">
                <a:solidFill>
                  <a:srgbClr val="241C16"/>
                </a:solidFill>
                <a:latin typeface="Georgia"/>
              </a:rPr>
              <a:t>Prompt like a grocery list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7360" y="3712463"/>
            <a:ext cx="950976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50" b="0" i="0" noProof="0" dirty="0">
                <a:solidFill>
                  <a:srgbClr val="6E645A"/>
                </a:solidFill>
                <a:latin typeface="Segoe UI"/>
              </a:rPr>
              <a:t>Requirements, constraints, expectations: explicit and itemized. A list beats one dense, opaque paragraph every time.</a:t>
            </a:r>
          </a:p>
        </p:txBody>
      </p:sp>
      <p:sp>
        <p:nvSpPr>
          <p:cNvPr id="14" name="Oval 13"/>
          <p:cNvSpPr/>
          <p:nvPr/>
        </p:nvSpPr>
        <p:spPr>
          <a:xfrm>
            <a:off x="868680" y="4709160"/>
            <a:ext cx="603504" cy="603504"/>
          </a:xfrm>
          <a:prstGeom prst="ellipse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TextBox 14"/>
          <p:cNvSpPr txBox="1"/>
          <p:nvPr/>
        </p:nvSpPr>
        <p:spPr>
          <a:xfrm>
            <a:off x="868680" y="4690872"/>
            <a:ext cx="603504" cy="60350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800" b="1" i="0" noProof="0" dirty="0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7360" y="4672584"/>
            <a:ext cx="96926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900" b="1" i="0" noProof="0" dirty="0">
                <a:solidFill>
                  <a:srgbClr val="241C16"/>
                </a:solidFill>
                <a:latin typeface="Georgia"/>
              </a:rPr>
              <a:t>Ask for options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37360" y="5129784"/>
            <a:ext cx="950976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50" b="0" i="0" noProof="0" dirty="0">
                <a:solidFill>
                  <a:srgbClr val="6E645A"/>
                </a:solidFill>
                <a:latin typeface="Segoe UI"/>
              </a:rPr>
              <a:t>Tempted to take the first answer? Ask for two or three approaches first. Better results</a:t>
            </a:r>
            <a:r>
              <a:rPr lang="en-US" sz="1450" noProof="0" dirty="0">
                <a:solidFill>
                  <a:srgbClr val="6E645A"/>
                </a:solidFill>
                <a:latin typeface="Segoe UI"/>
              </a:rPr>
              <a:t>;</a:t>
            </a:r>
            <a:r>
              <a:rPr lang="en-US" sz="1450" b="0" i="0" noProof="0" dirty="0">
                <a:solidFill>
                  <a:srgbClr val="6E645A"/>
                </a:solidFill>
                <a:latin typeface="Segoe UI"/>
              </a:rPr>
              <a:t> and it often sparks ideas!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08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E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3" name="Rectangle 2"/>
          <p:cNvSpPr/>
          <p:nvPr/>
        </p:nvSpPr>
        <p:spPr>
          <a:xfrm>
            <a:off x="566928" y="566928"/>
            <a:ext cx="128016" cy="859536"/>
          </a:xfrm>
          <a:prstGeom prst="rect">
            <a:avLst/>
          </a:prstGeom>
          <a:solidFill>
            <a:srgbClr val="D977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868680" y="502919"/>
            <a:ext cx="100584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250" b="1" i="0" spc="220" noProof="0" dirty="0">
                <a:solidFill>
                  <a:srgbClr val="B05438"/>
                </a:solidFill>
                <a:latin typeface="Segoe UI"/>
              </a:rPr>
              <a:t>PROMPTING WELL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841247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3200" b="1" i="0" noProof="0" dirty="0">
                <a:solidFill>
                  <a:srgbClr val="241C16"/>
                </a:solidFill>
                <a:latin typeface="Georgia"/>
              </a:rPr>
              <a:t>Same task, two prompts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" y="1828800"/>
            <a:ext cx="5285232" cy="4023360"/>
          </a:xfrm>
          <a:prstGeom prst="roundRect">
            <a:avLst>
              <a:gd name="adj" fmla="val 5000"/>
            </a:avLst>
          </a:prstGeom>
          <a:solidFill>
            <a:srgbClr val="FBF9F4"/>
          </a:solidFill>
          <a:ln w="12700">
            <a:solidFill>
              <a:srgbClr val="DACFB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Oval 6"/>
          <p:cNvSpPr/>
          <p:nvPr/>
        </p:nvSpPr>
        <p:spPr>
          <a:xfrm>
            <a:off x="841247" y="2103120"/>
            <a:ext cx="402336" cy="402336"/>
          </a:xfrm>
          <a:prstGeom prst="ellipse">
            <a:avLst/>
          </a:prstGeom>
          <a:solidFill>
            <a:srgbClr val="B054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TextBox 7"/>
          <p:cNvSpPr txBox="1"/>
          <p:nvPr/>
        </p:nvSpPr>
        <p:spPr>
          <a:xfrm>
            <a:off x="841247" y="2084832"/>
            <a:ext cx="402336" cy="40233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700" b="1" i="0" noProof="0" dirty="0">
                <a:solidFill>
                  <a:srgbClr val="FFFFFF"/>
                </a:solidFill>
                <a:latin typeface="Segoe UI"/>
              </a:rPr>
              <a:t>✗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89888" y="2139696"/>
            <a:ext cx="4279392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00" b="1" i="0" spc="150" noProof="0" dirty="0">
                <a:solidFill>
                  <a:srgbClr val="B05438"/>
                </a:solidFill>
                <a:latin typeface="Segoe UI"/>
              </a:rPr>
              <a:t>VAGUE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41247" y="2697480"/>
            <a:ext cx="4736592" cy="685800"/>
          </a:xfrm>
          <a:prstGeom prst="roundRect">
            <a:avLst>
              <a:gd name="adj" fmla="val 8000"/>
            </a:avLst>
          </a:prstGeom>
          <a:solidFill>
            <a:srgbClr val="2A22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1024128" y="2697480"/>
            <a:ext cx="4370832" cy="685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400" b="0" i="0" noProof="0" dirty="0">
                <a:solidFill>
                  <a:srgbClr val="F1E7DA"/>
                </a:solidFill>
                <a:latin typeface="Consolas"/>
              </a:rPr>
              <a:t>fix the login it's broken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7824" y="3611880"/>
            <a:ext cx="4736592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B05438"/>
                </a:solidFill>
                <a:latin typeface="Segoe UI"/>
              </a:rPr>
              <a:t>–  </a:t>
            </a:r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No context. Which login?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7824" y="4114800"/>
            <a:ext cx="4736592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B05438"/>
                </a:solidFill>
                <a:latin typeface="Segoe UI"/>
              </a:rPr>
              <a:t>–  </a:t>
            </a:r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No expected behavior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7824" y="4617720"/>
            <a:ext cx="4736592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B05438"/>
                </a:solidFill>
                <a:latin typeface="Segoe UI"/>
              </a:rPr>
              <a:t>–  </a:t>
            </a:r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No constraints or scope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7824" y="5120640"/>
            <a:ext cx="4736592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50" b="0" i="0" noProof="0" dirty="0">
                <a:solidFill>
                  <a:srgbClr val="B05438"/>
                </a:solidFill>
                <a:latin typeface="Segoe UI"/>
              </a:rPr>
              <a:t>–  </a:t>
            </a:r>
            <a:r>
              <a:rPr lang="en-US" sz="1350" b="0" i="0" noProof="0" dirty="0">
                <a:solidFill>
                  <a:srgbClr val="6E645A"/>
                </a:solidFill>
                <a:latin typeface="Segoe UI"/>
              </a:rPr>
              <a:t>Claude has to guess (and will)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72200" y="1828800"/>
            <a:ext cx="5285232" cy="4023360"/>
          </a:xfrm>
          <a:prstGeom prst="roundRect">
            <a:avLst>
              <a:gd name="adj" fmla="val 5000"/>
            </a:avLst>
          </a:prstGeom>
          <a:solidFill>
            <a:srgbClr val="EAE0D1"/>
          </a:solidFill>
          <a:ln w="22860">
            <a:solidFill>
              <a:srgbClr val="D977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Oval 16"/>
          <p:cNvSpPr/>
          <p:nvPr/>
        </p:nvSpPr>
        <p:spPr>
          <a:xfrm>
            <a:off x="6446520" y="2103120"/>
            <a:ext cx="402336" cy="402336"/>
          </a:xfrm>
          <a:prstGeom prst="ellipse">
            <a:avLst/>
          </a:prstGeom>
          <a:solidFill>
            <a:srgbClr val="4F7A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extBox 17"/>
          <p:cNvSpPr txBox="1"/>
          <p:nvPr/>
        </p:nvSpPr>
        <p:spPr>
          <a:xfrm>
            <a:off x="6446520" y="2084832"/>
            <a:ext cx="402336" cy="40233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700" b="1" i="0" noProof="0" dirty="0">
                <a:solidFill>
                  <a:srgbClr val="FFFFFF"/>
                </a:solidFill>
                <a:latin typeface="Segoe UI"/>
              </a:rPr>
              <a:t>✓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95160" y="2139696"/>
            <a:ext cx="4279392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400" b="1" i="0" spc="150" noProof="0" dirty="0">
                <a:solidFill>
                  <a:srgbClr val="4F7A53"/>
                </a:solidFill>
                <a:latin typeface="Segoe UI"/>
              </a:rPr>
              <a:t>SPECIFIC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46520" y="2697480"/>
            <a:ext cx="4736592" cy="1874519"/>
          </a:xfrm>
          <a:prstGeom prst="roundRect">
            <a:avLst>
              <a:gd name="adj" fmla="val 5000"/>
            </a:avLst>
          </a:prstGeom>
          <a:solidFill>
            <a:srgbClr val="2A22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TextBox 20"/>
          <p:cNvSpPr txBox="1"/>
          <p:nvPr/>
        </p:nvSpPr>
        <p:spPr>
          <a:xfrm>
            <a:off x="6629400" y="2834640"/>
            <a:ext cx="4370832" cy="16459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150" b="0" i="0" noProof="0" dirty="0">
                <a:solidFill>
                  <a:srgbClr val="F1E7DA"/>
                </a:solidFill>
                <a:latin typeface="Consolas"/>
              </a:rPr>
              <a:t>The empty-password bug is in Auth/</a:t>
            </a:r>
            <a:r>
              <a:rPr lang="en-US" sz="1150" b="0" i="0" noProof="0" dirty="0" err="1">
                <a:solidFill>
                  <a:srgbClr val="F1E7DA"/>
                </a:solidFill>
                <a:latin typeface="Consolas"/>
              </a:rPr>
              <a:t>Login.cshtml</a:t>
            </a:r>
            <a:r>
              <a:rPr lang="en-US" sz="1150" b="0" i="0" noProof="0" dirty="0">
                <a:solidFill>
                  <a:srgbClr val="F1E7DA"/>
                </a:solidFill>
                <a:latin typeface="Consolas"/>
              </a:rPr>
              <a:t>.
Add client-side validation: password required,
min 8 chars. Show the error inline, matching the
existing form styling. Front-end only, don't
touch the API.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83096" y="4754880"/>
            <a:ext cx="4736592" cy="347472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4F7A53"/>
                </a:solidFill>
                <a:latin typeface="Segoe UI"/>
              </a:rPr>
              <a:t>–  </a:t>
            </a:r>
            <a:r>
              <a:rPr lang="en-US" sz="1300" b="0" i="0" noProof="0" dirty="0">
                <a:solidFill>
                  <a:srgbClr val="241C16"/>
                </a:solidFill>
                <a:latin typeface="Segoe UI"/>
              </a:rPr>
              <a:t>Names the exact file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3096" y="5120640"/>
            <a:ext cx="4736592" cy="347472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4F7A53"/>
                </a:solidFill>
                <a:latin typeface="Segoe UI"/>
              </a:rPr>
              <a:t>–  </a:t>
            </a:r>
            <a:r>
              <a:rPr lang="en-US" sz="1300" b="0" i="0" noProof="0" dirty="0">
                <a:solidFill>
                  <a:srgbClr val="241C16"/>
                </a:solidFill>
                <a:latin typeface="Segoe UI"/>
              </a:rPr>
              <a:t>States the precise behavior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83096" y="5486400"/>
            <a:ext cx="4736592" cy="347472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1300" b="0" i="0" noProof="0" dirty="0">
                <a:solidFill>
                  <a:srgbClr val="4F7A53"/>
                </a:solidFill>
                <a:latin typeface="Segoe UI"/>
              </a:rPr>
              <a:t>–  </a:t>
            </a:r>
            <a:r>
              <a:rPr lang="en-US" sz="1300" b="0" i="0" noProof="0" dirty="0">
                <a:solidFill>
                  <a:srgbClr val="241C16"/>
                </a:solidFill>
                <a:latin typeface="Segoe UI"/>
              </a:rPr>
              <a:t>Sets clear constraints &amp; scope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6928" y="64465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Clauding with Intent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784080" y="644652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/>
            <a:r>
              <a:rPr lang="en-US" sz="900" b="0" i="0" noProof="0" dirty="0">
                <a:solidFill>
                  <a:srgbClr val="6E645A"/>
                </a:solidFill>
                <a:latin typeface="Segoe UI"/>
              </a:rPr>
              <a:t>09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3040</Words>
  <Application>Microsoft Office PowerPoint</Application>
  <PresentationFormat>Widescreen</PresentationFormat>
  <Paragraphs>353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</vt:lpstr>
      <vt:lpstr>Arial</vt:lpstr>
      <vt:lpstr>Calibri</vt:lpstr>
      <vt:lpstr>Consolas</vt:lpstr>
      <vt:lpstr>Georgia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Francois Allard</cp:lastModifiedBy>
  <cp:revision>4</cp:revision>
  <dcterms:created xsi:type="dcterms:W3CDTF">2013-01-27T09:14:16Z</dcterms:created>
  <dcterms:modified xsi:type="dcterms:W3CDTF">2026-07-13T13:51:04Z</dcterms:modified>
  <cp:category/>
</cp:coreProperties>
</file>